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6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65938" cy="9998075"/>
  <p:embeddedFontLst>
    <p:embeddedFont>
      <p:font typeface="Libre Franklin" pitchFamily="2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5240" cy="50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9109" y="0"/>
            <a:ext cx="2975240" cy="50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50800" y="696913"/>
            <a:ext cx="6967538" cy="39195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96437"/>
            <a:ext cx="2975240" cy="50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2388" y="695325"/>
            <a:ext cx="6970713" cy="3921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:notes"/>
          <p:cNvSpPr txBox="1">
            <a:spLocks noGrp="1"/>
          </p:cNvSpPr>
          <p:nvPr>
            <p:ph type="body" idx="1"/>
          </p:nvPr>
        </p:nvSpPr>
        <p:spPr>
          <a:xfrm>
            <a:off x="241580" y="4811573"/>
            <a:ext cx="6382779" cy="489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:notes"/>
          <p:cNvSpPr txBox="1">
            <a:spLocks noGrp="1"/>
          </p:cNvSpPr>
          <p:nvPr>
            <p:ph type="sldNum" idx="12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09" name="Google Shape;109;p1:notes"/>
          <p:cNvSpPr txBox="1">
            <a:spLocks noGrp="1"/>
          </p:cNvSpPr>
          <p:nvPr>
            <p:ph type="dt" idx="10"/>
          </p:nvPr>
        </p:nvSpPr>
        <p:spPr>
          <a:xfrm>
            <a:off x="3889109" y="0"/>
            <a:ext cx="2975240" cy="50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13.11.2019</a:t>
            </a:r>
            <a:endParaRPr/>
          </a:p>
        </p:txBody>
      </p:sp>
      <p:sp>
        <p:nvSpPr>
          <p:cNvPr id="110" name="Google Shape;110;p1:notes"/>
          <p:cNvSpPr txBox="1">
            <a:spLocks noGrp="1"/>
          </p:cNvSpPr>
          <p:nvPr>
            <p:ph type="ftr" idx="11"/>
          </p:nvPr>
        </p:nvSpPr>
        <p:spPr>
          <a:xfrm>
            <a:off x="0" y="9496437"/>
            <a:ext cx="2975240" cy="50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Martin Vetterli</a:t>
            </a:r>
            <a:endParaRPr/>
          </a:p>
        </p:txBody>
      </p:sp>
      <p:sp>
        <p:nvSpPr>
          <p:cNvPr id="111" name="Google Shape;111;p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5240" cy="50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DIGITAL INITIATIVES AT EPFL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40e9de592_0_63:notes"/>
          <p:cNvSpPr txBox="1">
            <a:spLocks noGrp="1"/>
          </p:cNvSpPr>
          <p:nvPr>
            <p:ph type="body" idx="1"/>
          </p:nvPr>
        </p:nvSpPr>
        <p:spPr>
          <a:xfrm>
            <a:off x="686594" y="4811574"/>
            <a:ext cx="5492700" cy="39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540e9de59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800" y="696913"/>
            <a:ext cx="6967500" cy="391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40e9de592_0_73:notes"/>
          <p:cNvSpPr txBox="1">
            <a:spLocks noGrp="1"/>
          </p:cNvSpPr>
          <p:nvPr>
            <p:ph type="body" idx="1"/>
          </p:nvPr>
        </p:nvSpPr>
        <p:spPr>
          <a:xfrm>
            <a:off x="686594" y="4811574"/>
            <a:ext cx="5492700" cy="39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540e9de59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800" y="696913"/>
            <a:ext cx="6967500" cy="391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478175349_0_0:notes"/>
          <p:cNvSpPr txBox="1">
            <a:spLocks noGrp="1"/>
          </p:cNvSpPr>
          <p:nvPr>
            <p:ph type="body" idx="1"/>
          </p:nvPr>
        </p:nvSpPr>
        <p:spPr>
          <a:xfrm>
            <a:off x="686594" y="4811574"/>
            <a:ext cx="5492700" cy="39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 poll 2 after this slide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94781753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800" y="696913"/>
            <a:ext cx="6967500" cy="391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9ead223e5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800" y="696913"/>
            <a:ext cx="6967500" cy="391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9ead223e5_1_20:notes"/>
          <p:cNvSpPr txBox="1">
            <a:spLocks noGrp="1"/>
          </p:cNvSpPr>
          <p:nvPr>
            <p:ph type="body" idx="1"/>
          </p:nvPr>
        </p:nvSpPr>
        <p:spPr>
          <a:xfrm>
            <a:off x="686594" y="4811574"/>
            <a:ext cx="5492700" cy="3936600"/>
          </a:xfrm>
          <a:prstGeom prst="rect">
            <a:avLst/>
          </a:prstGeom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a9ead223e5_1_20:notes"/>
          <p:cNvSpPr txBox="1">
            <a:spLocks noGrp="1"/>
          </p:cNvSpPr>
          <p:nvPr>
            <p:ph type="sldNum" idx="12"/>
          </p:nvPr>
        </p:nvSpPr>
        <p:spPr>
          <a:xfrm>
            <a:off x="3889109" y="9496437"/>
            <a:ext cx="2975100" cy="501600"/>
          </a:xfrm>
          <a:prstGeom prst="rect">
            <a:avLst/>
          </a:prstGeom>
        </p:spPr>
        <p:txBody>
          <a:bodyPr spcFirstLastPara="1" wrap="square" lIns="96350" tIns="48175" rIns="96350" bIns="481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0e9de59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800" y="696913"/>
            <a:ext cx="6967500" cy="391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40e9de592_0_44:notes"/>
          <p:cNvSpPr txBox="1">
            <a:spLocks noGrp="1"/>
          </p:cNvSpPr>
          <p:nvPr>
            <p:ph type="body" idx="1"/>
          </p:nvPr>
        </p:nvSpPr>
        <p:spPr>
          <a:xfrm>
            <a:off x="686594" y="4811574"/>
            <a:ext cx="5492700" cy="3936600"/>
          </a:xfrm>
          <a:prstGeom prst="rect">
            <a:avLst/>
          </a:prstGeom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40e9de592_0_44:notes"/>
          <p:cNvSpPr txBox="1">
            <a:spLocks noGrp="1"/>
          </p:cNvSpPr>
          <p:nvPr>
            <p:ph type="sldNum" idx="12"/>
          </p:nvPr>
        </p:nvSpPr>
        <p:spPr>
          <a:xfrm>
            <a:off x="3889109" y="9496437"/>
            <a:ext cx="2975100" cy="501600"/>
          </a:xfrm>
          <a:prstGeom prst="rect">
            <a:avLst/>
          </a:prstGeom>
        </p:spPr>
        <p:txBody>
          <a:bodyPr spcFirstLastPara="1" wrap="square" lIns="96350" tIns="48175" rIns="96350" bIns="481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2388" y="695325"/>
            <a:ext cx="6970713" cy="3921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4:notes"/>
          <p:cNvSpPr txBox="1">
            <a:spLocks noGrp="1"/>
          </p:cNvSpPr>
          <p:nvPr>
            <p:ph type="body" idx="1"/>
          </p:nvPr>
        </p:nvSpPr>
        <p:spPr>
          <a:xfrm>
            <a:off x="241580" y="4811573"/>
            <a:ext cx="6382779" cy="489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:notes"/>
          <p:cNvSpPr txBox="1">
            <a:spLocks noGrp="1"/>
          </p:cNvSpPr>
          <p:nvPr>
            <p:ph type="sldNum" idx="12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91" name="Google Shape;291;p4:notes"/>
          <p:cNvSpPr txBox="1">
            <a:spLocks noGrp="1"/>
          </p:cNvSpPr>
          <p:nvPr>
            <p:ph type="dt" idx="10"/>
          </p:nvPr>
        </p:nvSpPr>
        <p:spPr>
          <a:xfrm>
            <a:off x="3889109" y="0"/>
            <a:ext cx="2975240" cy="50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13.11.2019</a:t>
            </a:r>
            <a:endParaRPr/>
          </a:p>
        </p:txBody>
      </p:sp>
      <p:sp>
        <p:nvSpPr>
          <p:cNvPr id="292" name="Google Shape;292;p4:notes"/>
          <p:cNvSpPr txBox="1">
            <a:spLocks noGrp="1"/>
          </p:cNvSpPr>
          <p:nvPr>
            <p:ph type="ftr" idx="11"/>
          </p:nvPr>
        </p:nvSpPr>
        <p:spPr>
          <a:xfrm>
            <a:off x="0" y="9496437"/>
            <a:ext cx="2975240" cy="50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Martin Vetterli</a:t>
            </a:r>
            <a:endParaRPr/>
          </a:p>
        </p:txBody>
      </p:sp>
      <p:sp>
        <p:nvSpPr>
          <p:cNvPr id="293" name="Google Shape;293;p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5240" cy="50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DIGITAL INITIATIVES AT EPFL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2a751a95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800" y="696913"/>
            <a:ext cx="6967500" cy="391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2a751a956_0_66:notes"/>
          <p:cNvSpPr txBox="1">
            <a:spLocks noGrp="1"/>
          </p:cNvSpPr>
          <p:nvPr>
            <p:ph type="body" idx="1"/>
          </p:nvPr>
        </p:nvSpPr>
        <p:spPr>
          <a:xfrm>
            <a:off x="686594" y="4811574"/>
            <a:ext cx="5492700" cy="3936600"/>
          </a:xfrm>
          <a:prstGeom prst="rect">
            <a:avLst/>
          </a:prstGeom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a2a751a956_0_66:notes"/>
          <p:cNvSpPr txBox="1">
            <a:spLocks noGrp="1"/>
          </p:cNvSpPr>
          <p:nvPr>
            <p:ph type="sldNum" idx="12"/>
          </p:nvPr>
        </p:nvSpPr>
        <p:spPr>
          <a:xfrm>
            <a:off x="3889109" y="9496437"/>
            <a:ext cx="2975100" cy="501600"/>
          </a:xfrm>
          <a:prstGeom prst="rect">
            <a:avLst/>
          </a:prstGeom>
        </p:spPr>
        <p:txBody>
          <a:bodyPr spcFirstLastPara="1" wrap="square" lIns="96350" tIns="48175" rIns="96350" bIns="481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:notes"/>
          <p:cNvSpPr txBox="1">
            <a:spLocks noGrp="1"/>
          </p:cNvSpPr>
          <p:nvPr>
            <p:ph type="body" idx="1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800" y="696913"/>
            <a:ext cx="6967538" cy="39195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2a751a9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1300" y="636588"/>
            <a:ext cx="6375300" cy="3586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a2a751a956_0_12:notes"/>
          <p:cNvSpPr txBox="1">
            <a:spLocks noGrp="1"/>
          </p:cNvSpPr>
          <p:nvPr>
            <p:ph type="body" idx="1"/>
          </p:nvPr>
        </p:nvSpPr>
        <p:spPr>
          <a:xfrm>
            <a:off x="686594" y="4811574"/>
            <a:ext cx="5492700" cy="39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a2a751a956_0_1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5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DIGITAL INITIATIVES AT EPFL</a:t>
            </a:r>
            <a:endParaRPr/>
          </a:p>
        </p:txBody>
      </p:sp>
      <p:sp>
        <p:nvSpPr>
          <p:cNvPr id="125" name="Google Shape;125;ga2a751a956_0_12:notes"/>
          <p:cNvSpPr txBox="1">
            <a:spLocks noGrp="1"/>
          </p:cNvSpPr>
          <p:nvPr>
            <p:ph type="dt" idx="10"/>
          </p:nvPr>
        </p:nvSpPr>
        <p:spPr>
          <a:xfrm>
            <a:off x="3889109" y="0"/>
            <a:ext cx="2975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13.11.2019</a:t>
            </a:r>
            <a:endParaRPr/>
          </a:p>
        </p:txBody>
      </p:sp>
      <p:sp>
        <p:nvSpPr>
          <p:cNvPr id="126" name="Google Shape;126;ga2a751a956_0_12:notes"/>
          <p:cNvSpPr txBox="1">
            <a:spLocks noGrp="1"/>
          </p:cNvSpPr>
          <p:nvPr>
            <p:ph type="ftr" idx="11"/>
          </p:nvPr>
        </p:nvSpPr>
        <p:spPr>
          <a:xfrm>
            <a:off x="0" y="9496437"/>
            <a:ext cx="2975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Martin Vetterli</a:t>
            </a:r>
            <a:endParaRPr/>
          </a:p>
        </p:txBody>
      </p:sp>
      <p:sp>
        <p:nvSpPr>
          <p:cNvPr id="127" name="Google Shape;127;ga2a751a956_0_12:notes"/>
          <p:cNvSpPr txBox="1">
            <a:spLocks noGrp="1"/>
          </p:cNvSpPr>
          <p:nvPr>
            <p:ph type="sldNum" idx="12"/>
          </p:nvPr>
        </p:nvSpPr>
        <p:spPr>
          <a:xfrm>
            <a:off x="3889109" y="9496437"/>
            <a:ext cx="2975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9e3b0f90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1300" y="636588"/>
            <a:ext cx="6375400" cy="3586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a9e3b0f90d_0_25:notes"/>
          <p:cNvSpPr txBox="1">
            <a:spLocks noGrp="1"/>
          </p:cNvSpPr>
          <p:nvPr>
            <p:ph type="body" idx="1"/>
          </p:nvPr>
        </p:nvSpPr>
        <p:spPr>
          <a:xfrm>
            <a:off x="686594" y="4811574"/>
            <a:ext cx="5492700" cy="39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a9e3b0f90d_0_2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5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DIGITAL INITIATIVES AT EPFL</a:t>
            </a:r>
            <a:endParaRPr/>
          </a:p>
        </p:txBody>
      </p:sp>
      <p:sp>
        <p:nvSpPr>
          <p:cNvPr id="136" name="Google Shape;136;ga9e3b0f90d_0_25:notes"/>
          <p:cNvSpPr txBox="1">
            <a:spLocks noGrp="1"/>
          </p:cNvSpPr>
          <p:nvPr>
            <p:ph type="dt" idx="10"/>
          </p:nvPr>
        </p:nvSpPr>
        <p:spPr>
          <a:xfrm>
            <a:off x="3889109" y="0"/>
            <a:ext cx="2975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13.11.2019</a:t>
            </a:r>
            <a:endParaRPr/>
          </a:p>
        </p:txBody>
      </p:sp>
      <p:sp>
        <p:nvSpPr>
          <p:cNvPr id="137" name="Google Shape;137;ga9e3b0f90d_0_25:notes"/>
          <p:cNvSpPr txBox="1">
            <a:spLocks noGrp="1"/>
          </p:cNvSpPr>
          <p:nvPr>
            <p:ph type="ftr" idx="11"/>
          </p:nvPr>
        </p:nvSpPr>
        <p:spPr>
          <a:xfrm>
            <a:off x="0" y="9496437"/>
            <a:ext cx="2975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Martin Vetterli</a:t>
            </a:r>
            <a:endParaRPr/>
          </a:p>
        </p:txBody>
      </p:sp>
      <p:sp>
        <p:nvSpPr>
          <p:cNvPr id="138" name="Google Shape;138;ga9e3b0f90d_0_25:notes"/>
          <p:cNvSpPr txBox="1">
            <a:spLocks noGrp="1"/>
          </p:cNvSpPr>
          <p:nvPr>
            <p:ph type="sldNum" idx="12"/>
          </p:nvPr>
        </p:nvSpPr>
        <p:spPr>
          <a:xfrm>
            <a:off x="3889109" y="9496437"/>
            <a:ext cx="29751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1300" y="636588"/>
            <a:ext cx="6375400" cy="35861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5240" cy="50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DIGITAL INITIATIVES AT EPFL</a:t>
            </a:r>
            <a:endParaRPr/>
          </a:p>
        </p:txBody>
      </p:sp>
      <p:sp>
        <p:nvSpPr>
          <p:cNvPr id="147" name="Google Shape;147;p2:notes"/>
          <p:cNvSpPr txBox="1">
            <a:spLocks noGrp="1"/>
          </p:cNvSpPr>
          <p:nvPr>
            <p:ph type="dt" idx="10"/>
          </p:nvPr>
        </p:nvSpPr>
        <p:spPr>
          <a:xfrm>
            <a:off x="3889109" y="0"/>
            <a:ext cx="2975240" cy="50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13.11.2019</a:t>
            </a:r>
            <a:endParaRPr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ftr" idx="11"/>
          </p:nvPr>
        </p:nvSpPr>
        <p:spPr>
          <a:xfrm>
            <a:off x="0" y="9496437"/>
            <a:ext cx="2975240" cy="50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Martin Vetterli</a:t>
            </a:r>
            <a:endParaRPr/>
          </a:p>
        </p:txBody>
      </p:sp>
      <p:sp>
        <p:nvSpPr>
          <p:cNvPr id="149" name="Google Shape;149;p2:notes"/>
          <p:cNvSpPr txBox="1">
            <a:spLocks noGrp="1"/>
          </p:cNvSpPr>
          <p:nvPr>
            <p:ph type="sldNum" idx="12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9ead223e5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800" y="696913"/>
            <a:ext cx="6967500" cy="391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9ead223e5_1_13:notes"/>
          <p:cNvSpPr txBox="1">
            <a:spLocks noGrp="1"/>
          </p:cNvSpPr>
          <p:nvPr>
            <p:ph type="body" idx="1"/>
          </p:nvPr>
        </p:nvSpPr>
        <p:spPr>
          <a:xfrm>
            <a:off x="686594" y="4811574"/>
            <a:ext cx="5492700" cy="3936600"/>
          </a:xfrm>
          <a:prstGeom prst="rect">
            <a:avLst/>
          </a:prstGeom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</p:txBody>
      </p:sp>
      <p:sp>
        <p:nvSpPr>
          <p:cNvPr id="157" name="Google Shape;157;ga9ead223e5_1_13:notes"/>
          <p:cNvSpPr txBox="1">
            <a:spLocks noGrp="1"/>
          </p:cNvSpPr>
          <p:nvPr>
            <p:ph type="sldNum" idx="12"/>
          </p:nvPr>
        </p:nvSpPr>
        <p:spPr>
          <a:xfrm>
            <a:off x="3889109" y="9496437"/>
            <a:ext cx="2975100" cy="501600"/>
          </a:xfrm>
          <a:prstGeom prst="rect">
            <a:avLst/>
          </a:prstGeom>
        </p:spPr>
        <p:txBody>
          <a:bodyPr spcFirstLastPara="1" wrap="square" lIns="96350" tIns="48175" rIns="96350" bIns="481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de2e1940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800" y="696913"/>
            <a:ext cx="6967500" cy="391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de2e19404_0_1:notes"/>
          <p:cNvSpPr txBox="1">
            <a:spLocks noGrp="1"/>
          </p:cNvSpPr>
          <p:nvPr>
            <p:ph type="body" idx="1"/>
          </p:nvPr>
        </p:nvSpPr>
        <p:spPr>
          <a:xfrm>
            <a:off x="686594" y="4811574"/>
            <a:ext cx="5492700" cy="3936600"/>
          </a:xfrm>
          <a:prstGeom prst="rect">
            <a:avLst/>
          </a:prstGeom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 poll 1 after this slide </a:t>
            </a:r>
            <a:endParaRPr/>
          </a:p>
        </p:txBody>
      </p:sp>
      <p:sp>
        <p:nvSpPr>
          <p:cNvPr id="173" name="Google Shape;173;gade2e19404_0_1:notes"/>
          <p:cNvSpPr txBox="1">
            <a:spLocks noGrp="1"/>
          </p:cNvSpPr>
          <p:nvPr>
            <p:ph type="sldNum" idx="12"/>
          </p:nvPr>
        </p:nvSpPr>
        <p:spPr>
          <a:xfrm>
            <a:off x="3889109" y="9496437"/>
            <a:ext cx="2975100" cy="501600"/>
          </a:xfrm>
          <a:prstGeom prst="rect">
            <a:avLst/>
          </a:prstGeom>
        </p:spPr>
        <p:txBody>
          <a:bodyPr spcFirstLastPara="1" wrap="square" lIns="96350" tIns="48175" rIns="96350" bIns="481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9ead223e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800" y="696913"/>
            <a:ext cx="6967500" cy="391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9ead223e5_1_0:notes"/>
          <p:cNvSpPr txBox="1">
            <a:spLocks noGrp="1"/>
          </p:cNvSpPr>
          <p:nvPr>
            <p:ph type="body" idx="1"/>
          </p:nvPr>
        </p:nvSpPr>
        <p:spPr>
          <a:xfrm>
            <a:off x="686594" y="4811574"/>
            <a:ext cx="5492700" cy="3936600"/>
          </a:xfrm>
          <a:prstGeom prst="rect">
            <a:avLst/>
          </a:prstGeom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a9ead223e5_1_0:notes"/>
          <p:cNvSpPr txBox="1">
            <a:spLocks noGrp="1"/>
          </p:cNvSpPr>
          <p:nvPr>
            <p:ph type="sldNum" idx="12"/>
          </p:nvPr>
        </p:nvSpPr>
        <p:spPr>
          <a:xfrm>
            <a:off x="3889109" y="9496437"/>
            <a:ext cx="2975100" cy="501600"/>
          </a:xfrm>
          <a:prstGeom prst="rect">
            <a:avLst/>
          </a:prstGeom>
        </p:spPr>
        <p:txBody>
          <a:bodyPr spcFirstLastPara="1" wrap="square" lIns="96350" tIns="48175" rIns="96350" bIns="481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2a751a95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800" y="696913"/>
            <a:ext cx="6967500" cy="391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2a751a956_0_4:notes"/>
          <p:cNvSpPr txBox="1">
            <a:spLocks noGrp="1"/>
          </p:cNvSpPr>
          <p:nvPr>
            <p:ph type="body" idx="1"/>
          </p:nvPr>
        </p:nvSpPr>
        <p:spPr>
          <a:xfrm>
            <a:off x="686594" y="4811574"/>
            <a:ext cx="5492700" cy="3936600"/>
          </a:xfrm>
          <a:prstGeom prst="rect">
            <a:avLst/>
          </a:prstGeom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a2a751a956_0_4:notes"/>
          <p:cNvSpPr txBox="1">
            <a:spLocks noGrp="1"/>
          </p:cNvSpPr>
          <p:nvPr>
            <p:ph type="sldNum" idx="12"/>
          </p:nvPr>
        </p:nvSpPr>
        <p:spPr>
          <a:xfrm>
            <a:off x="3889109" y="9496437"/>
            <a:ext cx="2975100" cy="501600"/>
          </a:xfrm>
          <a:prstGeom prst="rect">
            <a:avLst/>
          </a:prstGeom>
        </p:spPr>
        <p:txBody>
          <a:bodyPr spcFirstLastPara="1" wrap="square" lIns="96350" tIns="48175" rIns="96350" bIns="481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40e9de592_0_0:notes"/>
          <p:cNvSpPr txBox="1">
            <a:spLocks noGrp="1"/>
          </p:cNvSpPr>
          <p:nvPr>
            <p:ph type="body" idx="1"/>
          </p:nvPr>
        </p:nvSpPr>
        <p:spPr>
          <a:xfrm>
            <a:off x="686594" y="4811574"/>
            <a:ext cx="5492700" cy="39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50" tIns="48175" rIns="96350" bIns="48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540e9de5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50800" y="696913"/>
            <a:ext cx="6967500" cy="391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">
  <p:cSld name="Diapositive de titr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1331913" y="0"/>
            <a:ext cx="7812087" cy="4948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TR"/>
              <a:buChar char="+"/>
              <a:defRPr sz="18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920"/>
              <a:buFont typeface="NTR"/>
              <a:buChar char="+"/>
              <a:defRPr sz="16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350"/>
              <a:buFont typeface="NTR"/>
              <a:buChar char="—"/>
              <a:defRPr sz="15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0" rIns="72000" bIns="468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4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15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3"/>
          </p:nvPr>
        </p:nvSpPr>
        <p:spPr>
          <a:xfrm>
            <a:off x="6400800" y="4683125"/>
            <a:ext cx="1828800" cy="460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320"/>
              <a:buNone/>
              <a:defRPr sz="1100"/>
            </a:lvl1pPr>
            <a:lvl2pPr marL="914400" lvl="1" indent="-36576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160"/>
              <a:buChar char="+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20"/>
              <a:buChar char="—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6589" y="193040"/>
            <a:ext cx="608751" cy="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8486399" y="4393611"/>
            <a:ext cx="833436" cy="275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4" orient="horz" pos="123">
          <p15:clr>
            <a:srgbClr val="FBAE40"/>
          </p15:clr>
        </p15:guide>
        <p15:guide id="5" orient="horz" pos="3117">
          <p15:clr>
            <a:srgbClr val="FBAE40"/>
          </p15:clr>
        </p15:guide>
        <p15:guide id="6" pos="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re et contenu">
  <p:cSld name="4_Titre et contenu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144838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TR"/>
              <a:buChar char="+"/>
              <a:defRPr sz="18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920"/>
              <a:buFont typeface="NTR"/>
              <a:buChar char="+"/>
              <a:defRPr sz="16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350"/>
              <a:buFont typeface="NTR"/>
              <a:buChar char="—"/>
              <a:defRPr sz="15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404939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6576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60"/>
              <a:buChar char="+"/>
              <a:defRPr/>
            </a:lvl1pPr>
            <a:lvl2pPr marL="914400" lvl="1" indent="-36576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160"/>
              <a:buChar char="+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20"/>
              <a:buChar char="—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9303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re et contenu">
  <p:cSld name="3_Titre et contenu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>
            <a:spLocks noGrp="1"/>
          </p:cNvSpPr>
          <p:nvPr>
            <p:ph type="pic" idx="2"/>
          </p:nvPr>
        </p:nvSpPr>
        <p:spPr>
          <a:xfrm>
            <a:off x="904875" y="1563688"/>
            <a:ext cx="3144838" cy="357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TR"/>
              <a:buChar char="+"/>
              <a:defRPr sz="18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920"/>
              <a:buFont typeface="NTR"/>
              <a:buChar char="+"/>
              <a:defRPr sz="16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350"/>
              <a:buFont typeface="NTR"/>
              <a:buChar char="—"/>
              <a:defRPr sz="15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404939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6576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60"/>
              <a:buChar char="+"/>
              <a:defRPr/>
            </a:lvl1pPr>
            <a:lvl2pPr marL="914400" lvl="1" indent="-36576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160"/>
              <a:buChar char="+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20"/>
              <a:buChar char="—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904875" y="196346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9303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>
  <p:cSld name="Deux contenu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3671466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6576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60"/>
              <a:buChar char="+"/>
              <a:defRPr/>
            </a:lvl1pPr>
            <a:lvl2pPr marL="914400" lvl="1" indent="-36576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160"/>
              <a:buChar char="+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20"/>
              <a:buChar char="—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2"/>
          </p:nvPr>
        </p:nvSpPr>
        <p:spPr>
          <a:xfrm>
            <a:off x="4959772" y="1563688"/>
            <a:ext cx="3671466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6576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60"/>
              <a:buChar char="+"/>
              <a:defRPr/>
            </a:lvl1pPr>
            <a:lvl2pPr marL="914400" lvl="1" indent="-36576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160"/>
              <a:buChar char="+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20"/>
              <a:buChar char="—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904875" y="196346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9303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>
  <p:cSld name="Titre seul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904875" y="196346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9303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seul">
  <p:cSld name="1_Titre seul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>
            <a:spLocks noGrp="1"/>
          </p:cNvSpPr>
          <p:nvPr>
            <p:ph type="pic" idx="2"/>
          </p:nvPr>
        </p:nvSpPr>
        <p:spPr>
          <a:xfrm>
            <a:off x="904875" y="0"/>
            <a:ext cx="8239125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TR"/>
              <a:buChar char="+"/>
              <a:defRPr sz="18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920"/>
              <a:buFont typeface="NTR"/>
              <a:buChar char="+"/>
              <a:defRPr sz="16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350"/>
              <a:buFont typeface="NTR"/>
              <a:buChar char="—"/>
              <a:defRPr sz="15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0000" tIns="0" rIns="72000" bIns="468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seul">
  <p:cSld name="2_Titre seul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>
            <a:spLocks noGrp="1"/>
          </p:cNvSpPr>
          <p:nvPr>
            <p:ph type="pic" idx="2"/>
          </p:nvPr>
        </p:nvSpPr>
        <p:spPr>
          <a:xfrm>
            <a:off x="904875" y="0"/>
            <a:ext cx="7726363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TR"/>
              <a:buChar char="+"/>
              <a:defRPr sz="18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920"/>
              <a:buFont typeface="NTR"/>
              <a:buChar char="+"/>
              <a:defRPr sz="16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350"/>
              <a:buFont typeface="NTR"/>
              <a:buChar char="—"/>
              <a:defRPr sz="15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re seul">
  <p:cSld name="3_Titre seul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>
            <a:spLocks noGrp="1"/>
          </p:cNvSpPr>
          <p:nvPr>
            <p:ph type="pic" idx="2"/>
          </p:nvPr>
        </p:nvSpPr>
        <p:spPr>
          <a:xfrm>
            <a:off x="904875" y="3114674"/>
            <a:ext cx="8239125" cy="202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TR"/>
              <a:buChar char="+"/>
              <a:defRPr sz="18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920"/>
              <a:buFont typeface="NTR"/>
              <a:buChar char="+"/>
              <a:defRPr sz="16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350"/>
              <a:buFont typeface="NTR"/>
              <a:buChar char="—"/>
              <a:defRPr sz="15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7646988" cy="143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6576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60"/>
              <a:buChar char="+"/>
              <a:defRPr/>
            </a:lvl1pPr>
            <a:lvl2pPr marL="914400" lvl="1" indent="-36576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160"/>
              <a:buChar char="+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20"/>
              <a:buChar char="—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904875" y="196346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9303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+image">
  <p:cSld name="Contenu+imag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>
            <a:spLocks noGrp="1"/>
          </p:cNvSpPr>
          <p:nvPr>
            <p:ph type="pic" idx="2"/>
          </p:nvPr>
        </p:nvSpPr>
        <p:spPr>
          <a:xfrm>
            <a:off x="5121577" y="0"/>
            <a:ext cx="4031948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TR"/>
              <a:buChar char="+"/>
              <a:defRPr sz="18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920"/>
              <a:buFont typeface="NTR"/>
              <a:buChar char="+"/>
              <a:defRPr sz="16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350"/>
              <a:buFont typeface="NTR"/>
              <a:buChar char="—"/>
              <a:defRPr sz="15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904875" y="196346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9303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1016001" y="1095376"/>
            <a:ext cx="430784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6576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60"/>
              <a:buChar char="+"/>
              <a:defRPr/>
            </a:lvl1pPr>
            <a:lvl2pPr marL="914400" lvl="1" indent="-35051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920"/>
              <a:buChar char="+"/>
              <a:defRPr/>
            </a:lvl2pPr>
            <a:lvl3pPr marL="1371600" lvl="2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—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marL="0" lvl="1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marL="0" lvl="2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marL="0" lvl="3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marL="0" lvl="4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marL="0" lvl="5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marL="0" lvl="6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marL="0" lvl="7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marL="0" lvl="8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6576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60"/>
              <a:buChar char="+"/>
              <a:defRPr/>
            </a:lvl1pPr>
            <a:lvl2pPr marL="914400" lvl="1" indent="-36576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160"/>
              <a:buChar char="+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20"/>
              <a:buChar char="—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904875" y="196346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9303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>
  <p:cSld name="Titre de sec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5486719" y="0"/>
            <a:ext cx="3657600" cy="5143500"/>
          </a:xfrm>
          <a:prstGeom prst="rect">
            <a:avLst/>
          </a:prstGeom>
          <a:solidFill>
            <a:srgbClr val="C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5483843" y="1481193"/>
            <a:ext cx="3147395" cy="143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5483843" y="2916252"/>
            <a:ext cx="3147395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6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1500">
                <a:solidFill>
                  <a:srgbClr val="918F8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>
            <a:spLocks noGrp="1"/>
          </p:cNvSpPr>
          <p:nvPr>
            <p:ph type="pic" idx="2"/>
          </p:nvPr>
        </p:nvSpPr>
        <p:spPr>
          <a:xfrm>
            <a:off x="904875" y="0"/>
            <a:ext cx="457833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TR"/>
              <a:buChar char="+"/>
              <a:defRPr sz="18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920"/>
              <a:buFont typeface="NTR"/>
              <a:buChar char="+"/>
              <a:defRPr sz="16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350"/>
              <a:buFont typeface="NTR"/>
              <a:buChar char="—"/>
              <a:defRPr sz="15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Diapositive de titre">
  <p:cSld name="1_Diapositive de titr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>
            <a:spLocks noGrp="1"/>
          </p:cNvSpPr>
          <p:nvPr>
            <p:ph type="pic" idx="2"/>
          </p:nvPr>
        </p:nvSpPr>
        <p:spPr>
          <a:xfrm>
            <a:off x="1331913" y="459938"/>
            <a:ext cx="7812087" cy="46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TR"/>
              <a:buChar char="+"/>
              <a:defRPr sz="18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920"/>
              <a:buFont typeface="NTR"/>
              <a:buChar char="+"/>
              <a:defRPr sz="16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350"/>
              <a:buFont typeface="NTR"/>
              <a:buChar char="—"/>
              <a:defRPr sz="15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prstGeom prst="rect">
            <a:avLst/>
          </a:prstGeom>
          <a:solidFill>
            <a:srgbClr val="CF0000"/>
          </a:solidFill>
          <a:ln>
            <a:noFill/>
          </a:ln>
        </p:spPr>
        <p:txBody>
          <a:bodyPr spcFirstLastPara="1" wrap="square" lIns="216000" tIns="0" rIns="72000" bIns="468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prstGeom prst="rect">
            <a:avLst/>
          </a:prstGeom>
          <a:solidFill>
            <a:srgbClr val="425556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4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15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3"/>
          </p:nvPr>
        </p:nvSpPr>
        <p:spPr>
          <a:xfrm>
            <a:off x="6400800" y="4683125"/>
            <a:ext cx="1828800" cy="460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320"/>
              <a:buNone/>
              <a:defRPr sz="1100"/>
            </a:lvl1pPr>
            <a:lvl2pPr marL="914400" lvl="1" indent="-36576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160"/>
              <a:buChar char="+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20"/>
              <a:buChar char="—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6589" y="193040"/>
            <a:ext cx="608751" cy="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8486399" y="4393611"/>
            <a:ext cx="833436" cy="275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4" orient="horz" pos="123">
          <p15:clr>
            <a:srgbClr val="FBAE40"/>
          </p15:clr>
        </p15:guide>
        <p15:guide id="5" orient="horz" pos="3117">
          <p15:clr>
            <a:srgbClr val="FBAE40"/>
          </p15:clr>
        </p15:guide>
        <p15:guide id="6" pos="83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de section">
  <p:cSld name="2_Titre de sec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5483524" y="777875"/>
            <a:ext cx="3147395" cy="179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5483524" y="2571750"/>
            <a:ext cx="3147395" cy="215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6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1500">
                <a:solidFill>
                  <a:srgbClr val="918F8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6"/>
          <p:cNvSpPr>
            <a:spLocks noGrp="1"/>
          </p:cNvSpPr>
          <p:nvPr>
            <p:ph type="pic" idx="2"/>
          </p:nvPr>
        </p:nvSpPr>
        <p:spPr>
          <a:xfrm>
            <a:off x="904875" y="0"/>
            <a:ext cx="457833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TR"/>
              <a:buChar char="+"/>
              <a:defRPr sz="18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920"/>
              <a:buFont typeface="NTR"/>
              <a:buChar char="+"/>
              <a:defRPr sz="16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350"/>
              <a:buFont typeface="NTR"/>
              <a:buChar char="—"/>
              <a:defRPr sz="15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de section">
  <p:cSld name="1_Titre de sec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5483524" y="0"/>
            <a:ext cx="3660475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5486400" y="777875"/>
            <a:ext cx="3144519" cy="179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5486400" y="2571750"/>
            <a:ext cx="3144519" cy="215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6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1500">
                <a:solidFill>
                  <a:srgbClr val="918F8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>
            <a:spLocks noGrp="1"/>
          </p:cNvSpPr>
          <p:nvPr>
            <p:ph type="pic" idx="2"/>
          </p:nvPr>
        </p:nvSpPr>
        <p:spPr>
          <a:xfrm>
            <a:off x="904875" y="0"/>
            <a:ext cx="457833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TR"/>
              <a:buChar char="+"/>
              <a:defRPr sz="18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920"/>
              <a:buFont typeface="NTR"/>
              <a:buChar char="+"/>
              <a:defRPr sz="16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350"/>
              <a:buFont typeface="NTR"/>
              <a:buChar char="—"/>
              <a:defRPr sz="15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re de section">
  <p:cSld name="3_Titre de sec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5483524" y="0"/>
            <a:ext cx="3660475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5486400" y="777875"/>
            <a:ext cx="3144519" cy="179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5486400" y="2571750"/>
            <a:ext cx="3144519" cy="215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6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1500">
                <a:solidFill>
                  <a:srgbClr val="918F8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8"/>
          <p:cNvSpPr>
            <a:spLocks noGrp="1"/>
          </p:cNvSpPr>
          <p:nvPr>
            <p:ph type="pic" idx="2"/>
          </p:nvPr>
        </p:nvSpPr>
        <p:spPr>
          <a:xfrm>
            <a:off x="904875" y="0"/>
            <a:ext cx="457833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TR"/>
              <a:buChar char="+"/>
              <a:defRPr sz="18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920"/>
              <a:buFont typeface="NTR"/>
              <a:buChar char="+"/>
              <a:defRPr sz="16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350"/>
              <a:buFont typeface="NTR"/>
              <a:buChar char="—"/>
              <a:defRPr sz="15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et contenu">
  <p:cSld name="1_Titre et contenu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6576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60"/>
              <a:buChar char="+"/>
              <a:defRPr/>
            </a:lvl1pPr>
            <a:lvl2pPr marL="914400" lvl="1" indent="-36576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160"/>
              <a:buChar char="+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20"/>
              <a:buChar char="—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>
            <a:spLocks noGrp="1"/>
          </p:cNvSpPr>
          <p:nvPr>
            <p:ph type="pic" idx="2"/>
          </p:nvPr>
        </p:nvSpPr>
        <p:spPr>
          <a:xfrm>
            <a:off x="5486400" y="0"/>
            <a:ext cx="3144838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TR"/>
              <a:buChar char="+"/>
              <a:defRPr sz="18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920"/>
              <a:buFont typeface="NTR"/>
              <a:buChar char="+"/>
              <a:defRPr sz="16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350"/>
              <a:buFont typeface="NTR"/>
              <a:buChar char="—"/>
              <a:defRPr sz="15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904875" y="196346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9303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re et contenu">
  <p:cSld name="2_Titre et contenu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144838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TR"/>
              <a:buChar char="+"/>
              <a:defRPr sz="18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920"/>
              <a:buFont typeface="NTR"/>
              <a:buChar char="+"/>
              <a:defRPr sz="16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350"/>
              <a:buFont typeface="NTR"/>
              <a:buChar char="—"/>
              <a:defRPr sz="15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404939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6576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60"/>
              <a:buChar char="+"/>
              <a:defRPr/>
            </a:lvl1pPr>
            <a:lvl2pPr marL="914400" lvl="1" indent="-36576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160"/>
              <a:buChar char="+"/>
              <a:defRPr/>
            </a:lvl2pPr>
            <a:lvl3pPr marL="1371600" lvl="2" indent="-331469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20"/>
              <a:buChar char="—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9303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04875" y="196346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93034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9303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marR="0" lvl="0" indent="-36576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TR"/>
              <a:buChar char="+"/>
              <a:defRPr sz="18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920"/>
              <a:buFont typeface="NTR"/>
              <a:buChar char="+"/>
              <a:defRPr sz="16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25556"/>
              </a:buClr>
              <a:buSzPts val="1350"/>
              <a:buFont typeface="NTR"/>
              <a:buChar char="—"/>
              <a:defRPr sz="1500" b="0" i="0" u="none" strike="noStrike" cap="none">
                <a:solidFill>
                  <a:srgbClr val="42555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66589" y="193040"/>
            <a:ext cx="608751" cy="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 rot="-5400000">
            <a:off x="8486399" y="4393611"/>
            <a:ext cx="833436" cy="2758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1"/>
          <p:cNvCxnSpPr/>
          <p:nvPr/>
        </p:nvCxnSpPr>
        <p:spPr>
          <a:xfrm>
            <a:off x="90487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F0F6F7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126">
          <p15:clr>
            <a:srgbClr val="F26B43"/>
          </p15:clr>
        </p15:guide>
        <p15:guide id="3" pos="5602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23">
          <p15:clr>
            <a:srgbClr val="F26B43"/>
          </p15:clr>
        </p15:guide>
        <p15:guide id="6" orient="horz" pos="3117">
          <p15:clr>
            <a:srgbClr val="F26B43"/>
          </p15:clr>
        </p15:guide>
        <p15:guide id="7" pos="570">
          <p15:clr>
            <a:srgbClr val="F26B43"/>
          </p15:clr>
        </p15:guide>
        <p15:guide id="8" pos="1155">
          <p15:clr>
            <a:srgbClr val="F26B43"/>
          </p15:clr>
        </p15:guide>
        <p15:guide id="9" pos="1728">
          <p15:clr>
            <a:srgbClr val="F26B43"/>
          </p15:clr>
        </p15:guide>
        <p15:guide id="10" pos="2304">
          <p15:clr>
            <a:srgbClr val="F26B43"/>
          </p15:clr>
        </p15:guide>
        <p15:guide id="11" pos="3456">
          <p15:clr>
            <a:srgbClr val="F26B43"/>
          </p15:clr>
        </p15:guide>
        <p15:guide id="12" pos="4035">
          <p15:clr>
            <a:srgbClr val="F26B43"/>
          </p15:clr>
        </p15:guide>
        <p15:guide id="13" pos="4608">
          <p15:clr>
            <a:srgbClr val="F26B43"/>
          </p15:clr>
        </p15:guide>
        <p15:guide id="14" pos="5180">
          <p15:clr>
            <a:srgbClr val="F26B43"/>
          </p15:clr>
        </p15:guide>
        <p15:guide id="15" orient="horz" pos="490">
          <p15:clr>
            <a:srgbClr val="F26B43"/>
          </p15:clr>
        </p15:guide>
        <p15:guide id="16" orient="horz" pos="985">
          <p15:clr>
            <a:srgbClr val="F26B43"/>
          </p15:clr>
        </p15:guide>
        <p15:guide id="17" orient="horz" pos="1475">
          <p15:clr>
            <a:srgbClr val="F26B43"/>
          </p15:clr>
        </p15:guide>
        <p15:guide id="18" orient="horz" pos="1962">
          <p15:clr>
            <a:srgbClr val="F26B43"/>
          </p15:clr>
        </p15:guide>
        <p15:guide id="19" orient="horz" pos="2458">
          <p15:clr>
            <a:srgbClr val="F26B43"/>
          </p15:clr>
        </p15:guide>
        <p15:guide id="20" orient="horz" pos="2950">
          <p15:clr>
            <a:srgbClr val="F26B43"/>
          </p15:clr>
        </p15:guide>
        <p15:guide id="21" pos="5437">
          <p15:clr>
            <a:srgbClr val="F26B43"/>
          </p15:clr>
        </p15:guide>
        <p15:guide id="22" orient="horz">
          <p15:clr>
            <a:srgbClr val="F26B43"/>
          </p15:clr>
        </p15:guide>
        <p15:guide id="23" pos="5760">
          <p15:clr>
            <a:srgbClr val="F26B43"/>
          </p15:clr>
        </p15:guide>
        <p15:guide id="24" orient="horz" pos="3240">
          <p15:clr>
            <a:srgbClr val="F26B43"/>
          </p15:clr>
        </p15:guide>
        <p15:guide id="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hyperlink" Target="https://learn.extensionschool.ch/users/sign_up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learner.support@extensionschool.ch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go.epflextensionschool.ch/discovery-webinar-follow-up/" TargetMode="External"/><Relationship Id="rId10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7409" y="-844555"/>
            <a:ext cx="3276600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-1" y="0"/>
            <a:ext cx="1735931" cy="5143500"/>
          </a:xfrm>
          <a:prstGeom prst="rect">
            <a:avLst/>
          </a:prstGeom>
          <a:solidFill>
            <a:srgbClr val="C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194" y="193408"/>
            <a:ext cx="6144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2285400" y="447999"/>
            <a:ext cx="6003600" cy="26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425556"/>
                </a:solidFill>
              </a:rPr>
              <a:t>Welcome to the</a:t>
            </a:r>
            <a:br>
              <a:rPr lang="en-US" sz="4000" b="1">
                <a:solidFill>
                  <a:srgbClr val="425556"/>
                </a:solidFill>
              </a:rPr>
            </a:br>
            <a:r>
              <a:rPr lang="en-US" sz="4000" b="1">
                <a:solidFill>
                  <a:srgbClr val="425556"/>
                </a:solidFill>
              </a:rPr>
              <a:t>EPFL Extension School</a:t>
            </a:r>
            <a:endParaRPr sz="40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CF0000"/>
                </a:solidFill>
              </a:rPr>
              <a:t>Let’s go for a tour!</a:t>
            </a:r>
            <a:endParaRPr sz="4000" b="1">
              <a:solidFill>
                <a:srgbClr val="CF0000"/>
              </a:solidFill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2429925" y="2598825"/>
            <a:ext cx="519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25556"/>
                </a:solidFill>
              </a:rPr>
              <a:t>Your hosts: Kate &amp; Rémi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l="-30743" t="-2840" r="59545" b="63662"/>
          <a:stretch/>
        </p:blipFill>
        <p:spPr>
          <a:xfrm>
            <a:off x="725270" y="3805073"/>
            <a:ext cx="2332875" cy="133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400" y="3491975"/>
            <a:ext cx="1157225" cy="11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4613" y="3491975"/>
            <a:ext cx="1157225" cy="11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>
            <a:spLocks noGrp="1"/>
          </p:cNvSpPr>
          <p:nvPr>
            <p:ph type="title"/>
          </p:nvPr>
        </p:nvSpPr>
        <p:spPr>
          <a:xfrm>
            <a:off x="904875" y="196346"/>
            <a:ext cx="81888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25556"/>
              </a:buClr>
              <a:buSzPts val="3200"/>
              <a:buFont typeface="Arial"/>
              <a:buNone/>
            </a:pPr>
            <a:r>
              <a:rPr lang="en-US">
                <a:solidFill>
                  <a:srgbClr val="425556"/>
                </a:solidFill>
              </a:rPr>
              <a:t>Develop</a:t>
            </a:r>
            <a:endParaRPr>
              <a:solidFill>
                <a:srgbClr val="425556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25556"/>
              </a:buClr>
              <a:buSzPts val="3200"/>
              <a:buFont typeface="Arial"/>
              <a:buNone/>
            </a:pPr>
            <a:r>
              <a:rPr lang="en-US" sz="2000">
                <a:solidFill>
                  <a:srgbClr val="CF0000"/>
                </a:solidFill>
              </a:rPr>
              <a:t>Integrate digital literacy into your work </a:t>
            </a:r>
            <a:endParaRPr sz="2000"/>
          </a:p>
        </p:txBody>
      </p:sp>
      <p:sp>
        <p:nvSpPr>
          <p:cNvPr id="237" name="Google Shape;237;p29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38" name="Google Shape;238;p29"/>
          <p:cNvSpPr/>
          <p:nvPr/>
        </p:nvSpPr>
        <p:spPr>
          <a:xfrm>
            <a:off x="5247665" y="1684408"/>
            <a:ext cx="36951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276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TR"/>
              <a:buChar char="●"/>
            </a:pPr>
            <a:endParaRPr sz="1800">
              <a:solidFill>
                <a:srgbClr val="425556"/>
              </a:solidFill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1036875" y="975700"/>
            <a:ext cx="8056800" cy="1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25556"/>
                </a:solidFill>
              </a:rPr>
              <a:t>Acquire the following business-ready skills: </a:t>
            </a:r>
            <a:endParaRPr sz="1800">
              <a:solidFill>
                <a:srgbClr val="425556"/>
              </a:solidFill>
            </a:endParaRPr>
          </a:p>
          <a:p>
            <a:pPr marL="457200" marR="0" lvl="0" indent="-3276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TR"/>
              <a:buChar char="●"/>
            </a:pPr>
            <a:r>
              <a:rPr lang="en-US" sz="1800">
                <a:solidFill>
                  <a:srgbClr val="425556"/>
                </a:solidFill>
              </a:rPr>
              <a:t>data analysis capabilities </a:t>
            </a:r>
            <a:endParaRPr sz="1800">
              <a:solidFill>
                <a:srgbClr val="425556"/>
              </a:solidFill>
            </a:endParaRPr>
          </a:p>
          <a:p>
            <a:pPr marL="457200" marR="0" lvl="0" indent="-3276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TR"/>
              <a:buChar char="●"/>
            </a:pPr>
            <a:r>
              <a:rPr lang="en-US" sz="1800">
                <a:solidFill>
                  <a:srgbClr val="425556"/>
                </a:solidFill>
              </a:rPr>
              <a:t>effective IT project management </a:t>
            </a:r>
            <a:endParaRPr sz="1800">
              <a:solidFill>
                <a:srgbClr val="425556"/>
              </a:solidFill>
            </a:endParaRPr>
          </a:p>
          <a:p>
            <a:pPr marL="457200" marR="0" lvl="0" indent="-3276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TR"/>
              <a:buChar char="●"/>
            </a:pPr>
            <a:r>
              <a:rPr lang="en-US" sz="1800">
                <a:solidFill>
                  <a:srgbClr val="425556"/>
                </a:solidFill>
              </a:rPr>
              <a:t>process automation </a:t>
            </a:r>
            <a:endParaRPr sz="1800">
              <a:solidFill>
                <a:srgbClr val="425556"/>
              </a:solidFill>
            </a:endParaRPr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9875" y="2642850"/>
            <a:ext cx="1636325" cy="23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600" y="2619575"/>
            <a:ext cx="1667746" cy="23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1150" y="2654284"/>
            <a:ext cx="1636325" cy="2389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>
            <a:spLocks noGrp="1"/>
          </p:cNvSpPr>
          <p:nvPr>
            <p:ph type="title"/>
          </p:nvPr>
        </p:nvSpPr>
        <p:spPr>
          <a:xfrm>
            <a:off x="904875" y="196349"/>
            <a:ext cx="8188800" cy="9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25556"/>
              </a:buClr>
              <a:buSzPts val="3200"/>
              <a:buFont typeface="Arial"/>
              <a:buNone/>
            </a:pPr>
            <a:r>
              <a:rPr lang="en-US">
                <a:solidFill>
                  <a:srgbClr val="425556"/>
                </a:solidFill>
              </a:rPr>
              <a:t>Deepen</a:t>
            </a:r>
            <a:endParaRPr>
              <a:solidFill>
                <a:srgbClr val="425556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25556"/>
              </a:buClr>
              <a:buSzPts val="3200"/>
              <a:buFont typeface="Arial"/>
              <a:buNone/>
            </a:pPr>
            <a:r>
              <a:rPr lang="en-US" sz="2000">
                <a:solidFill>
                  <a:srgbClr val="CF0000"/>
                </a:solidFill>
              </a:rPr>
              <a:t>Develop products and applications and explore new technologies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25556"/>
              </a:buClr>
              <a:buSzPts val="3200"/>
              <a:buFont typeface="Arial"/>
              <a:buNone/>
            </a:pPr>
            <a:endParaRPr sz="2000">
              <a:solidFill>
                <a:srgbClr val="CF00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25556"/>
              </a:buClr>
              <a:buSzPts val="3200"/>
              <a:buFont typeface="Arial"/>
              <a:buNone/>
            </a:pPr>
            <a:endParaRPr sz="2000">
              <a:solidFill>
                <a:srgbClr val="CF0000"/>
              </a:solidFill>
            </a:endParaRPr>
          </a:p>
        </p:txBody>
      </p:sp>
      <p:sp>
        <p:nvSpPr>
          <p:cNvPr id="248" name="Google Shape;248;p30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5247665" y="1684408"/>
            <a:ext cx="36951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276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TR"/>
              <a:buChar char="●"/>
            </a:pPr>
            <a:endParaRPr sz="1800">
              <a:solidFill>
                <a:srgbClr val="425556"/>
              </a:solidFill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1036875" y="961775"/>
            <a:ext cx="8056800" cy="1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25556"/>
                </a:solidFill>
              </a:rPr>
              <a:t>Acquire the following business-ready skills: </a:t>
            </a:r>
            <a:endParaRPr sz="1800">
              <a:solidFill>
                <a:srgbClr val="425556"/>
              </a:solidFill>
            </a:endParaRPr>
          </a:p>
          <a:p>
            <a:pPr marL="457200" lvl="0" indent="-3276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TR"/>
              <a:buChar char="●"/>
            </a:pPr>
            <a:r>
              <a:rPr lang="en-US" sz="1800">
                <a:solidFill>
                  <a:srgbClr val="425556"/>
                </a:solidFill>
              </a:rPr>
              <a:t>advanced project management </a:t>
            </a:r>
            <a:endParaRPr sz="1800">
              <a:solidFill>
                <a:srgbClr val="425556"/>
              </a:solidFill>
            </a:endParaRPr>
          </a:p>
          <a:p>
            <a:pPr marL="457200" lvl="0" indent="-3276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TR"/>
              <a:buChar char="●"/>
            </a:pPr>
            <a:r>
              <a:rPr lang="en-US" sz="1800">
                <a:solidFill>
                  <a:srgbClr val="425556"/>
                </a:solidFill>
              </a:rPr>
              <a:t>machine learning toolkit and advanced AI products</a:t>
            </a:r>
            <a:endParaRPr sz="1800">
              <a:solidFill>
                <a:srgbClr val="425556"/>
              </a:solidFill>
            </a:endParaRPr>
          </a:p>
          <a:p>
            <a:pPr marL="457200" lvl="0" indent="-3276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TR"/>
              <a:buChar char="●"/>
            </a:pPr>
            <a:r>
              <a:rPr lang="en-US" sz="1800">
                <a:solidFill>
                  <a:srgbClr val="425556"/>
                </a:solidFill>
              </a:rPr>
              <a:t>new web applications, interactive apps and interfaces</a:t>
            </a:r>
            <a:r>
              <a:rPr lang="en-US" sz="1100"/>
              <a:t> </a:t>
            </a:r>
            <a:endParaRPr sz="1800">
              <a:solidFill>
                <a:srgbClr val="425556"/>
              </a:solidFill>
            </a:endParaRPr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825" y="2729550"/>
            <a:ext cx="4795950" cy="22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775" y="2776025"/>
            <a:ext cx="1537975" cy="21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>
            <a:spLocks noGrp="1"/>
          </p:cNvSpPr>
          <p:nvPr>
            <p:ph type="title"/>
          </p:nvPr>
        </p:nvSpPr>
        <p:spPr>
          <a:xfrm>
            <a:off x="904875" y="196346"/>
            <a:ext cx="81888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5556"/>
                </a:solidFill>
              </a:rPr>
              <a:t>New course launching early 2021</a:t>
            </a:r>
            <a:endParaRPr>
              <a:solidFill>
                <a:srgbClr val="425556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F0000"/>
                </a:solidFill>
              </a:rPr>
              <a:t>Introduction to Digital Skills </a:t>
            </a:r>
            <a:endParaRPr sz="2000"/>
          </a:p>
        </p:txBody>
      </p:sp>
      <p:sp>
        <p:nvSpPr>
          <p:cNvPr id="258" name="Google Shape;258;p31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59" name="Google Shape;259;p31"/>
          <p:cNvSpPr/>
          <p:nvPr/>
        </p:nvSpPr>
        <p:spPr>
          <a:xfrm>
            <a:off x="5247665" y="1684408"/>
            <a:ext cx="36951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276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TR"/>
              <a:buChar char="●"/>
            </a:pPr>
            <a:endParaRPr sz="1800">
              <a:solidFill>
                <a:srgbClr val="425556"/>
              </a:solidFill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1060125" y="1003600"/>
            <a:ext cx="8056800" cy="1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25556"/>
                </a:solidFill>
              </a:rPr>
              <a:t>Acquire the following business-ready skills: </a:t>
            </a:r>
            <a:endParaRPr sz="1800">
              <a:solidFill>
                <a:srgbClr val="425556"/>
              </a:solidFill>
            </a:endParaRPr>
          </a:p>
          <a:p>
            <a:pPr marL="457200" marR="0" lvl="0" indent="-3276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TR"/>
              <a:buChar char="●"/>
            </a:pPr>
            <a:r>
              <a:rPr lang="en-US" sz="1800">
                <a:solidFill>
                  <a:srgbClr val="425556"/>
                </a:solidFill>
              </a:rPr>
              <a:t>technical independence </a:t>
            </a:r>
            <a:endParaRPr sz="1800">
              <a:solidFill>
                <a:srgbClr val="425556"/>
              </a:solidFill>
            </a:endParaRPr>
          </a:p>
          <a:p>
            <a:pPr marL="457200" marR="0" lvl="0" indent="-3276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TR"/>
              <a:buChar char="●"/>
            </a:pPr>
            <a:r>
              <a:rPr lang="en-US" sz="1800">
                <a:solidFill>
                  <a:srgbClr val="425556"/>
                </a:solidFill>
              </a:rPr>
              <a:t>communicate effectively with other digital stakeholders </a:t>
            </a:r>
            <a:endParaRPr sz="1800">
              <a:solidFill>
                <a:srgbClr val="425556"/>
              </a:solidFill>
            </a:endParaRPr>
          </a:p>
          <a:p>
            <a:pPr marL="457200" marR="0" lvl="0" indent="-3276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TR"/>
              <a:buChar char="●"/>
            </a:pPr>
            <a:r>
              <a:rPr lang="en-US" sz="1800">
                <a:solidFill>
                  <a:srgbClr val="425556"/>
                </a:solidFill>
              </a:rPr>
              <a:t>best practices for privacy and security</a:t>
            </a:r>
            <a:endParaRPr sz="1800">
              <a:solidFill>
                <a:srgbClr val="425556"/>
              </a:solidFill>
            </a:endParaRPr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000" y="2535175"/>
            <a:ext cx="1757150" cy="25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 txBox="1"/>
          <p:nvPr/>
        </p:nvSpPr>
        <p:spPr>
          <a:xfrm>
            <a:off x="6005425" y="2768500"/>
            <a:ext cx="2515500" cy="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1"/>
          <p:cNvSpPr txBox="1"/>
          <p:nvPr/>
        </p:nvSpPr>
        <p:spPr>
          <a:xfrm>
            <a:off x="3214475" y="2670100"/>
            <a:ext cx="16854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25556"/>
                </a:solidFill>
              </a:rPr>
              <a:t>Available in English, French and German</a:t>
            </a:r>
            <a:r>
              <a:rPr lang="en-US" sz="1200">
                <a:solidFill>
                  <a:srgbClr val="425556"/>
                </a:solidFill>
              </a:rPr>
              <a:t> </a:t>
            </a:r>
            <a:endParaRPr sz="800"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5150" y="2493217"/>
            <a:ext cx="604375" cy="60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5925" y="3656625"/>
            <a:ext cx="4025000" cy="13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904875" y="171575"/>
            <a:ext cx="7988400" cy="12126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25556"/>
                </a:solidFill>
              </a:rPr>
              <a:t>Your Learner Experience Managers </a:t>
            </a:r>
            <a:endParaRPr sz="3000">
              <a:solidFill>
                <a:srgbClr val="42555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F0000"/>
                </a:solidFill>
              </a:rPr>
              <a:t>Here to ensure you get the most out your learning experience</a:t>
            </a:r>
            <a:r>
              <a:rPr lang="en-US" sz="2800">
                <a:solidFill>
                  <a:srgbClr val="425556"/>
                </a:solidFill>
              </a:rPr>
              <a:t> </a:t>
            </a:r>
            <a:endParaRPr sz="2800"/>
          </a:p>
        </p:txBody>
      </p:sp>
      <p:sp>
        <p:nvSpPr>
          <p:cNvPr id="272" name="Google Shape;272;p32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73" name="Google Shape;273;p32"/>
          <p:cNvSpPr txBox="1"/>
          <p:nvPr/>
        </p:nvSpPr>
        <p:spPr>
          <a:xfrm>
            <a:off x="733800" y="2725825"/>
            <a:ext cx="7676400" cy="3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76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TR"/>
              <a:buChar char="●"/>
            </a:pPr>
            <a:r>
              <a:rPr lang="en-US" sz="1800">
                <a:solidFill>
                  <a:srgbClr val="425556"/>
                </a:solidFill>
              </a:rPr>
              <a:t>Deliver a smooth and engaging onboarding experience </a:t>
            </a:r>
            <a:endParaRPr sz="1800">
              <a:solidFill>
                <a:srgbClr val="425556"/>
              </a:solidFill>
            </a:endParaRPr>
          </a:p>
          <a:p>
            <a:pPr marL="457200" lvl="0" indent="-3276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TR"/>
              <a:buChar char="●"/>
            </a:pPr>
            <a:r>
              <a:rPr lang="en-US" sz="1800">
                <a:solidFill>
                  <a:srgbClr val="425556"/>
                </a:solidFill>
              </a:rPr>
              <a:t>Define targets, monitor progress and propose regular check-ins</a:t>
            </a:r>
            <a:endParaRPr sz="1800">
              <a:solidFill>
                <a:srgbClr val="425556"/>
              </a:solidFill>
            </a:endParaRPr>
          </a:p>
          <a:p>
            <a:pPr marL="457200" lvl="0" indent="-3276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TR"/>
              <a:buChar char="●"/>
            </a:pPr>
            <a:r>
              <a:rPr lang="en-US" sz="1800">
                <a:solidFill>
                  <a:srgbClr val="425556"/>
                </a:solidFill>
              </a:rPr>
              <a:t>Ensure our learners feels cared-for, stay engaged and motivated </a:t>
            </a:r>
            <a:endParaRPr sz="1800">
              <a:solidFill>
                <a:srgbClr val="425556"/>
              </a:solidFill>
            </a:endParaRPr>
          </a:p>
          <a:p>
            <a:pPr marL="457200" lvl="0" indent="-3276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TR"/>
              <a:buChar char="●"/>
            </a:pPr>
            <a:r>
              <a:rPr lang="en-US" sz="1800">
                <a:solidFill>
                  <a:srgbClr val="425556"/>
                </a:solidFill>
              </a:rPr>
              <a:t>Organize events and webinars </a:t>
            </a:r>
            <a:endParaRPr sz="1800">
              <a:solidFill>
                <a:srgbClr val="425556"/>
              </a:solidFill>
            </a:endParaRPr>
          </a:p>
          <a:p>
            <a:pPr marL="457200" lvl="0" indent="-3276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TR"/>
              <a:buChar char="●"/>
            </a:pPr>
            <a:r>
              <a:rPr lang="en-US" sz="1800">
                <a:solidFill>
                  <a:srgbClr val="425556"/>
                </a:solidFill>
              </a:rPr>
              <a:t>Propose networking opportunities and “learning buddies” </a:t>
            </a:r>
            <a:endParaRPr sz="1800">
              <a:solidFill>
                <a:srgbClr val="425556"/>
              </a:solidFill>
            </a:endParaRPr>
          </a:p>
          <a:p>
            <a:pPr marL="457200" lvl="0" indent="-3276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TR"/>
              <a:buChar char="●"/>
            </a:pPr>
            <a:r>
              <a:rPr lang="en-US" sz="1800">
                <a:solidFill>
                  <a:srgbClr val="425556"/>
                </a:solidFill>
              </a:rPr>
              <a:t>Provide access to an engaging alumni community</a:t>
            </a:r>
            <a:endParaRPr sz="1200">
              <a:solidFill>
                <a:srgbClr val="425556"/>
              </a:solidFill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6468475" y="2518125"/>
            <a:ext cx="19779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475" y="1157425"/>
            <a:ext cx="1360700" cy="13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513" y="1117450"/>
            <a:ext cx="1360700" cy="13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6600" y="1117450"/>
            <a:ext cx="1440650" cy="14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>
            <a:spLocks noGrp="1"/>
          </p:cNvSpPr>
          <p:nvPr>
            <p:ph type="body" idx="1"/>
          </p:nvPr>
        </p:nvSpPr>
        <p:spPr>
          <a:xfrm>
            <a:off x="812350" y="1209100"/>
            <a:ext cx="7818900" cy="14823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457200" marR="0" lvl="0" indent="-3276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TR"/>
              <a:buChar char="●"/>
            </a:pPr>
            <a:r>
              <a:rPr lang="en-US"/>
              <a:t>Custom built by our in-house development team </a:t>
            </a:r>
            <a:endParaRPr/>
          </a:p>
          <a:p>
            <a:pPr marL="457200" marR="0" lvl="0" indent="-3276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TR"/>
              <a:buChar char="●"/>
            </a:pPr>
            <a:r>
              <a:rPr lang="en-US"/>
              <a:t>EPFL-owned</a:t>
            </a:r>
            <a:endParaRPr/>
          </a:p>
          <a:p>
            <a:pPr marL="457200" marR="0" lvl="0" indent="-3276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TR"/>
              <a:buChar char="●"/>
            </a:pPr>
            <a:r>
              <a:rPr lang="en-US"/>
              <a:t>Compliant with GDPR and Swiss privacy regulations</a:t>
            </a:r>
            <a:endParaRPr/>
          </a:p>
          <a:p>
            <a:pPr marL="457200" marR="0" lvl="0" indent="-3276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60"/>
              <a:buFont typeface="NTR"/>
              <a:buChar char="●"/>
            </a:pPr>
            <a:r>
              <a:rPr lang="en-US"/>
              <a:t>Designed for a simple yet effective user experience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3"/>
          <p:cNvSpPr txBox="1">
            <a:spLocks noGrp="1"/>
          </p:cNvSpPr>
          <p:nvPr>
            <p:ph type="title"/>
          </p:nvPr>
        </p:nvSpPr>
        <p:spPr>
          <a:xfrm>
            <a:off x="904875" y="196350"/>
            <a:ext cx="67098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25556"/>
                </a:solidFill>
              </a:rPr>
              <a:t>Our proprietary learning platform</a:t>
            </a:r>
            <a:endParaRPr sz="3000">
              <a:solidFill>
                <a:srgbClr val="42555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CF0000"/>
                </a:solidFill>
              </a:rPr>
              <a:t>Join us for a tour!</a:t>
            </a:r>
            <a:endParaRPr sz="2500">
              <a:solidFill>
                <a:srgbClr val="425556"/>
              </a:solidFill>
            </a:endParaRPr>
          </a:p>
        </p:txBody>
      </p:sp>
      <p:sp>
        <p:nvSpPr>
          <p:cNvPr id="285" name="Google Shape;285;p33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86" name="Google Shape;2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050" y="2481425"/>
            <a:ext cx="4202475" cy="26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2509" y="-783255"/>
            <a:ext cx="3276600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/>
          <p:nvPr/>
        </p:nvSpPr>
        <p:spPr>
          <a:xfrm>
            <a:off x="-1" y="0"/>
            <a:ext cx="1735931" cy="5143500"/>
          </a:xfrm>
          <a:prstGeom prst="rect">
            <a:avLst/>
          </a:prstGeom>
          <a:solidFill>
            <a:srgbClr val="C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194" y="193408"/>
            <a:ext cx="6144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 txBox="1"/>
          <p:nvPr/>
        </p:nvSpPr>
        <p:spPr>
          <a:xfrm>
            <a:off x="1894725" y="151600"/>
            <a:ext cx="71292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25556"/>
                </a:solidFill>
              </a:rPr>
              <a:t>What’s next?</a:t>
            </a:r>
            <a:r>
              <a:rPr lang="en-US" sz="3000" b="1">
                <a:solidFill>
                  <a:srgbClr val="093034"/>
                </a:solidFill>
              </a:rPr>
              <a:t> </a:t>
            </a:r>
            <a:endParaRPr sz="3000" b="1">
              <a:solidFill>
                <a:srgbClr val="093034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25556"/>
              </a:solidFill>
            </a:endParaRPr>
          </a:p>
          <a:p>
            <a:pPr marL="457200" marR="0" lvl="0" indent="-3657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TR"/>
              <a:buChar char="➔"/>
            </a:pPr>
            <a:r>
              <a:rPr lang="en-US" sz="18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Visit your </a:t>
            </a:r>
            <a:r>
              <a:rPr lang="en-US" sz="1800" b="1">
                <a:solidFill>
                  <a:schemeClr val="hlink"/>
                </a:solidFill>
                <a:uFill>
                  <a:noFill/>
                </a:uFill>
                <a:hlinkClick r:id="rId5"/>
              </a:rPr>
              <a:t>dedicated landing page</a:t>
            </a:r>
            <a:endParaRPr sz="1800" b="1">
              <a:solidFill>
                <a:srgbClr val="425556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rgbClr val="425556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rgbClr val="425556"/>
              </a:solidFill>
            </a:endParaRPr>
          </a:p>
          <a:p>
            <a:pPr marL="457200" marR="0" lvl="0" indent="-3657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TR"/>
              <a:buChar char="➔"/>
            </a:pPr>
            <a:r>
              <a:rPr lang="en-US" sz="1800" b="1">
                <a:solidFill>
                  <a:schemeClr val="hlink"/>
                </a:solidFill>
                <a:uFill>
                  <a:noFill/>
                </a:uFill>
                <a:hlinkClick r:id="rId6"/>
              </a:rPr>
              <a:t>Contact your Learner Managers</a:t>
            </a:r>
            <a:r>
              <a:rPr lang="en-US" sz="18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 if you have more questions</a:t>
            </a:r>
            <a:endParaRPr sz="1800">
              <a:solidFill>
                <a:srgbClr val="425556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rgbClr val="425556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rgbClr val="425556"/>
              </a:solidFill>
            </a:endParaRPr>
          </a:p>
          <a:p>
            <a:pPr marL="457200" marR="0" lvl="0" indent="-3657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TR"/>
              <a:buChar char="➔"/>
            </a:pPr>
            <a:r>
              <a:rPr lang="en-US" sz="1800" b="1">
                <a:solidFill>
                  <a:schemeClr val="hlink"/>
                </a:solidFill>
                <a:uFill>
                  <a:noFill/>
                </a:uFill>
                <a:hlinkClick r:id="rId7"/>
              </a:rPr>
              <a:t>Create your account </a:t>
            </a:r>
            <a:r>
              <a:rPr lang="en-US" sz="1800">
                <a:solidFill>
                  <a:schemeClr val="hlink"/>
                </a:solidFill>
                <a:uFill>
                  <a:noFill/>
                </a:uFill>
                <a:hlinkClick r:id="rId7"/>
              </a:rPr>
              <a:t>and </a:t>
            </a:r>
            <a:r>
              <a:rPr lang="en-US" sz="1800" b="1">
                <a:solidFill>
                  <a:schemeClr val="hlink"/>
                </a:solidFill>
                <a:uFill>
                  <a:noFill/>
                </a:uFill>
                <a:hlinkClick r:id="rId7"/>
              </a:rPr>
              <a:t>start learning </a:t>
            </a:r>
            <a:r>
              <a:rPr lang="en-US" sz="1800">
                <a:solidFill>
                  <a:schemeClr val="hlink"/>
                </a:solidFill>
                <a:uFill>
                  <a:noFill/>
                </a:uFill>
                <a:hlinkClick r:id="rId7"/>
              </a:rPr>
              <a:t>at anytime</a:t>
            </a:r>
            <a:r>
              <a:rPr lang="en-US" sz="1800">
                <a:solidFill>
                  <a:srgbClr val="425556"/>
                </a:solidFill>
              </a:rPr>
              <a:t> </a:t>
            </a:r>
            <a:endParaRPr sz="2600" b="1">
              <a:solidFill>
                <a:srgbClr val="093034"/>
              </a:solidFill>
            </a:endParaRPr>
          </a:p>
        </p:txBody>
      </p:sp>
      <p:pic>
        <p:nvPicPr>
          <p:cNvPr id="299" name="Google Shape;299;p34"/>
          <p:cNvPicPr preferRelativeResize="0"/>
          <p:nvPr/>
        </p:nvPicPr>
        <p:blipFill rotWithShape="1">
          <a:blip r:embed="rId3">
            <a:alphaModFix/>
          </a:blip>
          <a:srcRect l="28800" b="60822"/>
          <a:stretch/>
        </p:blipFill>
        <p:spPr>
          <a:xfrm>
            <a:off x="1735930" y="3805074"/>
            <a:ext cx="2332875" cy="133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73227" y="4191800"/>
            <a:ext cx="539925" cy="6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14434" y="1495662"/>
            <a:ext cx="657525" cy="6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/>
          <p:nvPr/>
        </p:nvSpPr>
        <p:spPr>
          <a:xfrm>
            <a:off x="4572000" y="2937825"/>
            <a:ext cx="40659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hlink"/>
                </a:solidFill>
              </a:rPr>
              <a:t>learner.support@extensionschool.ch</a:t>
            </a:r>
            <a:endParaRPr sz="1800">
              <a:solidFill>
                <a:schemeClr val="hlink"/>
              </a:solidFill>
            </a:endParaRPr>
          </a:p>
        </p:txBody>
      </p:sp>
      <p:pic>
        <p:nvPicPr>
          <p:cNvPr id="303" name="Google Shape;30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55650" y="2964075"/>
            <a:ext cx="575074" cy="57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98900" y="2964075"/>
            <a:ext cx="575075" cy="5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30225" y="2964075"/>
            <a:ext cx="575075" cy="5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>
            <a:spLocks noGrp="1"/>
          </p:cNvSpPr>
          <p:nvPr>
            <p:ph type="body" idx="1"/>
          </p:nvPr>
        </p:nvSpPr>
        <p:spPr>
          <a:xfrm>
            <a:off x="904875" y="1820399"/>
            <a:ext cx="7189800" cy="31299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highlight>
                  <a:schemeClr val="accent1"/>
                </a:highlight>
              </a:rPr>
              <a:t>Do you have </a:t>
            </a:r>
            <a:br>
              <a:rPr lang="en-US" sz="5000">
                <a:solidFill>
                  <a:srgbClr val="FFFFFF"/>
                </a:solidFill>
                <a:highlight>
                  <a:schemeClr val="accent1"/>
                </a:highlight>
              </a:rPr>
            </a:br>
            <a:r>
              <a:rPr lang="en-US" sz="5000">
                <a:solidFill>
                  <a:srgbClr val="FFFFFF"/>
                </a:solidFill>
                <a:highlight>
                  <a:schemeClr val="accent1"/>
                </a:highlight>
              </a:rPr>
              <a:t>any questions for us?</a:t>
            </a:r>
            <a:endParaRPr sz="5000">
              <a:solidFill>
                <a:srgbClr val="FFFFFF"/>
              </a:solidFill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5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/>
          <p:nvPr/>
        </p:nvSpPr>
        <p:spPr>
          <a:xfrm>
            <a:off x="0" y="0"/>
            <a:ext cx="1349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6927" y="193408"/>
            <a:ext cx="6144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 txBox="1"/>
          <p:nvPr/>
        </p:nvSpPr>
        <p:spPr>
          <a:xfrm>
            <a:off x="5517000" y="4008000"/>
            <a:ext cx="38157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Contact &amp; visit us</a:t>
            </a:r>
            <a:endParaRPr sz="15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en-US">
                <a:solidFill>
                  <a:srgbClr val="FFFFFF"/>
                </a:solidFill>
              </a:rPr>
              <a:t>learner.support@extensionschool.ch</a:t>
            </a:r>
            <a:endParaRPr>
              <a:solidFill>
                <a:srgbClr val="FFFFFF"/>
              </a:solidFill>
            </a:endParaRPr>
          </a:p>
          <a:p>
            <a:pPr marL="457200" marR="0" lvl="0" indent="-317500" algn="l" rtl="0">
              <a:lnSpc>
                <a:spcPct val="22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en-US">
                <a:solidFill>
                  <a:srgbClr val="FFFFFF"/>
                </a:solidFill>
              </a:rPr>
              <a:t>extensionschool.ch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0" name="Google Shape;320;p36"/>
          <p:cNvSpPr txBox="1"/>
          <p:nvPr/>
        </p:nvSpPr>
        <p:spPr>
          <a:xfrm>
            <a:off x="406800" y="743525"/>
            <a:ext cx="51102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highlight>
                  <a:schemeClr val="accent1"/>
                </a:highlight>
              </a:rPr>
              <a:t>Thank you </a:t>
            </a:r>
            <a:br>
              <a:rPr lang="en-US" sz="3600">
                <a:solidFill>
                  <a:schemeClr val="lt1"/>
                </a:solidFill>
                <a:highlight>
                  <a:schemeClr val="accent1"/>
                </a:highlight>
              </a:rPr>
            </a:br>
            <a:r>
              <a:rPr lang="en-US" sz="3600">
                <a:solidFill>
                  <a:schemeClr val="lt1"/>
                </a:solidFill>
                <a:highlight>
                  <a:schemeClr val="accent1"/>
                </a:highlight>
              </a:rPr>
              <a:t>for your attention.</a:t>
            </a:r>
            <a:endParaRPr sz="2200"/>
          </a:p>
        </p:txBody>
      </p:sp>
      <p:sp>
        <p:nvSpPr>
          <p:cNvPr id="321" name="Google Shape;321;p36"/>
          <p:cNvSpPr txBox="1"/>
          <p:nvPr/>
        </p:nvSpPr>
        <p:spPr>
          <a:xfrm>
            <a:off x="493400" y="3276025"/>
            <a:ext cx="519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25556"/>
                </a:solidFill>
              </a:rPr>
              <a:t>Your hosts: Kate &amp; Rémi</a:t>
            </a:r>
            <a:endParaRPr sz="1800">
              <a:solidFill>
                <a:srgbClr val="425556"/>
              </a:solidFill>
            </a:endParaRPr>
          </a:p>
        </p:txBody>
      </p:sp>
      <p:pic>
        <p:nvPicPr>
          <p:cNvPr id="322" name="Google Shape;3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8563" y="3658425"/>
            <a:ext cx="1157225" cy="11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350" y="3636025"/>
            <a:ext cx="1157225" cy="11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904875" y="196350"/>
            <a:ext cx="77835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25556"/>
              </a:buClr>
              <a:buSzPts val="3200"/>
              <a:buFont typeface="Arial"/>
              <a:buNone/>
            </a:pPr>
            <a:r>
              <a:rPr lang="en-US" sz="3000">
                <a:solidFill>
                  <a:srgbClr val="425556"/>
                </a:solidFill>
              </a:rPr>
              <a:t>Before we start…</a:t>
            </a:r>
            <a:endParaRPr sz="3000"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881275" y="877600"/>
            <a:ext cx="6753900" cy="3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457200" lvl="0" indent="-365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60"/>
              <a:buChar char="➔"/>
            </a:pPr>
            <a:r>
              <a:rPr lang="en-US"/>
              <a:t>This session is a </a:t>
            </a:r>
            <a:r>
              <a:rPr lang="en-US" b="1"/>
              <a:t>discovery webinar</a:t>
            </a:r>
            <a:r>
              <a:rPr lang="en-US"/>
              <a:t> for individuals and partners considering a digital upskilling initiative </a:t>
            </a:r>
            <a:endParaRPr/>
          </a:p>
          <a:p>
            <a:pPr marL="457200" lvl="0" indent="-365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60"/>
              <a:buChar char="➔"/>
            </a:pPr>
            <a:r>
              <a:rPr lang="en-US"/>
              <a:t>We aim to complete the session in </a:t>
            </a:r>
            <a:r>
              <a:rPr lang="en-US" b="1"/>
              <a:t>45 minutes  </a:t>
            </a:r>
            <a:endParaRPr b="1"/>
          </a:p>
          <a:p>
            <a:pPr marL="457200" lvl="0" indent="-365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60"/>
              <a:buChar char="➔"/>
            </a:pPr>
            <a:r>
              <a:rPr lang="en-US"/>
              <a:t>This </a:t>
            </a:r>
            <a:r>
              <a:rPr lang="en-US" b="1"/>
              <a:t>session will be recorded</a:t>
            </a:r>
            <a:r>
              <a:rPr lang="en-US"/>
              <a:t> for participants who need to leave early or who could not attend the session </a:t>
            </a:r>
            <a:endParaRPr/>
          </a:p>
          <a:p>
            <a:pPr marL="457200" lvl="0" indent="-365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60"/>
              <a:buChar char="➔"/>
            </a:pPr>
            <a:r>
              <a:rPr lang="en-US"/>
              <a:t>We will take </a:t>
            </a:r>
            <a:r>
              <a:rPr lang="en-US" b="1"/>
              <a:t>questions at the end of the session</a:t>
            </a:r>
            <a:r>
              <a:rPr lang="en-US"/>
              <a:t> </a:t>
            </a:r>
            <a:endParaRPr/>
          </a:p>
          <a:p>
            <a:pPr marL="457200" lvl="0" indent="-365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60"/>
              <a:buChar char="➔"/>
            </a:pPr>
            <a:r>
              <a:rPr lang="en-US"/>
              <a:t>You can </a:t>
            </a:r>
            <a:r>
              <a:rPr lang="en-US" b="1"/>
              <a:t>use the chat </a:t>
            </a:r>
            <a:r>
              <a:rPr lang="en-US"/>
              <a:t>to leave comments and questions throughout the discussion </a:t>
            </a:r>
            <a:endParaRPr/>
          </a:p>
          <a:p>
            <a:pPr marL="457200" lvl="0" indent="-365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60"/>
              <a:buChar char="➔"/>
            </a:pPr>
            <a:r>
              <a:rPr lang="en-US"/>
              <a:t>You will receive access to a </a:t>
            </a:r>
            <a:r>
              <a:rPr lang="en-US" b="1"/>
              <a:t>dedicated landing page</a:t>
            </a:r>
            <a:r>
              <a:rPr lang="en-US"/>
              <a:t> where you can find all the content after the webinar 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904875" y="196350"/>
            <a:ext cx="79140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25556"/>
              </a:buClr>
              <a:buSzPts val="3200"/>
              <a:buFont typeface="Arial"/>
              <a:buNone/>
            </a:pPr>
            <a:r>
              <a:rPr lang="en-US" sz="3000">
                <a:solidFill>
                  <a:srgbClr val="425556"/>
                </a:solidFill>
              </a:rPr>
              <a:t>Discover what’s happening behind the scenes!</a:t>
            </a:r>
            <a:endParaRPr sz="3000"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904875" y="1204200"/>
            <a:ext cx="80451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457200" lvl="0" indent="-365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60"/>
              <a:buChar char="➔"/>
            </a:pPr>
            <a:r>
              <a:rPr lang="en-US" b="1" u="sng" dirty="0"/>
              <a:t>Why</a:t>
            </a:r>
            <a:r>
              <a:rPr lang="en-US" dirty="0"/>
              <a:t> digital skills matter for everyone </a:t>
            </a:r>
            <a:endParaRPr dirty="0"/>
          </a:p>
          <a:p>
            <a:pPr marL="457200" lvl="0" indent="-365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60"/>
              <a:buChar char="➔"/>
            </a:pPr>
            <a:r>
              <a:rPr lang="en-US" b="1" u="sng" dirty="0"/>
              <a:t>What</a:t>
            </a:r>
            <a:r>
              <a:rPr lang="en-US" dirty="0"/>
              <a:t> you can expect from an EPFL Extension School experience </a:t>
            </a:r>
            <a:endParaRPr dirty="0"/>
          </a:p>
          <a:p>
            <a:pPr marL="457200" lvl="0" indent="-365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60"/>
              <a:buChar char="➔"/>
            </a:pPr>
            <a:r>
              <a:rPr lang="en-US" b="1" u="sng" dirty="0"/>
              <a:t>How</a:t>
            </a:r>
            <a:r>
              <a:rPr lang="en-US" dirty="0"/>
              <a:t> you can acquire digital knowledge and skills</a:t>
            </a:r>
            <a:endParaRPr dirty="0"/>
          </a:p>
          <a:p>
            <a:pPr marL="457200" lvl="0" indent="-365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60"/>
              <a:buChar char="➔"/>
            </a:pPr>
            <a:r>
              <a:rPr lang="en-US" b="1" u="sng" dirty="0"/>
              <a:t>Who</a:t>
            </a:r>
            <a:r>
              <a:rPr lang="en-US" dirty="0"/>
              <a:t> are your support team</a:t>
            </a:r>
            <a:endParaRPr dirty="0"/>
          </a:p>
          <a:p>
            <a:pPr marL="457200" lvl="0" indent="-365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60"/>
              <a:buChar char="➔"/>
            </a:pPr>
            <a:r>
              <a:rPr lang="en-US" dirty="0"/>
              <a:t>Live demo of our learner platform </a:t>
            </a:r>
            <a:endParaRPr dirty="0"/>
          </a:p>
          <a:p>
            <a:pPr marL="457200" lvl="0" indent="-3657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60"/>
              <a:buChar char="➔"/>
            </a:pPr>
            <a:r>
              <a:rPr lang="en-US" dirty="0"/>
              <a:t>Q&amp;A</a:t>
            </a:r>
            <a:endParaRPr dirty="0"/>
          </a:p>
        </p:txBody>
      </p:sp>
      <p:sp>
        <p:nvSpPr>
          <p:cNvPr id="142" name="Google Shape;142;p22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904875" y="196350"/>
            <a:ext cx="77835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25556"/>
              </a:buClr>
              <a:buSzPts val="3200"/>
              <a:buFont typeface="Arial"/>
              <a:buNone/>
            </a:pPr>
            <a:r>
              <a:rPr lang="en-US" sz="3000">
                <a:solidFill>
                  <a:srgbClr val="425556"/>
                </a:solidFill>
              </a:rPr>
              <a:t>Meet Marcel Salathé, </a:t>
            </a:r>
            <a:endParaRPr sz="3000">
              <a:solidFill>
                <a:srgbClr val="425556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25556"/>
              </a:buClr>
              <a:buSzPts val="3200"/>
              <a:buFont typeface="Arial"/>
              <a:buNone/>
            </a:pPr>
            <a:r>
              <a:rPr lang="en-US" sz="3000">
                <a:solidFill>
                  <a:srgbClr val="425556"/>
                </a:solidFill>
              </a:rPr>
              <a:t>our </a:t>
            </a:r>
            <a:r>
              <a:rPr lang="en-US" sz="3000">
                <a:solidFill>
                  <a:srgbClr val="FFFFFF"/>
                </a:solidFill>
                <a:highlight>
                  <a:srgbClr val="CF0000"/>
                </a:highlight>
              </a:rPr>
              <a:t>Founder &amp; Academic Director</a:t>
            </a:r>
            <a:endParaRPr sz="3000">
              <a:solidFill>
                <a:srgbClr val="FFFFFF"/>
              </a:solidFill>
              <a:highlight>
                <a:srgbClr val="CF0000"/>
              </a:highlight>
            </a:endParaRPr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625" y="1483350"/>
            <a:ext cx="2000725" cy="20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904875" y="196350"/>
            <a:ext cx="6894600" cy="12060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25556"/>
                </a:solidFill>
              </a:rPr>
              <a:t>Why are digital skills so important </a:t>
            </a:r>
            <a:br>
              <a:rPr lang="en-US" sz="3000">
                <a:solidFill>
                  <a:srgbClr val="425556"/>
                </a:solidFill>
              </a:rPr>
            </a:br>
            <a:r>
              <a:rPr lang="en-US" sz="3000">
                <a:solidFill>
                  <a:srgbClr val="425556"/>
                </a:solidFill>
              </a:rPr>
              <a:t>for everyone?</a:t>
            </a:r>
            <a:r>
              <a:rPr lang="en-US" sz="3000"/>
              <a:t> 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8636813" y="309738"/>
            <a:ext cx="512700" cy="163500"/>
          </a:xfrm>
          <a:prstGeom prst="rect">
            <a:avLst/>
          </a:prstGeom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904875" y="2666175"/>
            <a:ext cx="2496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CF0000"/>
                </a:solidFill>
              </a:rPr>
              <a:t>Confidence </a:t>
            </a:r>
            <a:endParaRPr sz="2700">
              <a:solidFill>
                <a:srgbClr val="CF0000"/>
              </a:solidFill>
            </a:endParaRPr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3271038" y="3373486"/>
            <a:ext cx="2576100" cy="11754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25556"/>
                </a:solidFill>
              </a:rPr>
              <a:t>Take your seat at the table </a:t>
            </a:r>
            <a:br>
              <a:rPr lang="en-US" sz="1400">
                <a:solidFill>
                  <a:srgbClr val="425556"/>
                </a:solidFill>
              </a:rPr>
            </a:br>
            <a:r>
              <a:rPr lang="en-US" sz="1400">
                <a:solidFill>
                  <a:srgbClr val="425556"/>
                </a:solidFill>
              </a:rPr>
              <a:t>by learning to communicate and collaborate effectively with all digital stakeholders. </a:t>
            </a:r>
            <a:endParaRPr sz="1400">
              <a:solidFill>
                <a:srgbClr val="425556"/>
              </a:solidFill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3296863" y="2672363"/>
            <a:ext cx="25761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CF0000"/>
                </a:solidFill>
              </a:rPr>
              <a:t>Collaboration</a:t>
            </a:r>
            <a:r>
              <a:rPr lang="en-US" sz="2700">
                <a:solidFill>
                  <a:srgbClr val="425556"/>
                </a:solidFill>
              </a:rPr>
              <a:t> </a:t>
            </a:r>
            <a:endParaRPr sz="2700">
              <a:solidFill>
                <a:srgbClr val="42555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2555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25556"/>
              </a:solidFill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5727250" y="2671324"/>
            <a:ext cx="24960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CF0000"/>
                </a:solidFill>
              </a:rPr>
              <a:t>Contribution </a:t>
            </a:r>
            <a:endParaRPr sz="1700">
              <a:solidFill>
                <a:srgbClr val="425556"/>
              </a:solidFill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285" y="1402360"/>
            <a:ext cx="1175276" cy="117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150" y="1202300"/>
            <a:ext cx="1493975" cy="14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4100" y="1418981"/>
            <a:ext cx="1119800" cy="11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904875" y="3394275"/>
            <a:ext cx="2496000" cy="12060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25556"/>
                </a:solidFill>
              </a:rPr>
              <a:t>Take control of your digital work space. Interact with other stakeholders about digital topics and ask the right questions.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5828050" y="3356497"/>
            <a:ext cx="2395200" cy="11199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25556"/>
                </a:solidFill>
              </a:rPr>
              <a:t>Develop new products and applications thus ensuring your competitive edge.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904875" y="196350"/>
            <a:ext cx="6992400" cy="3807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25556"/>
                </a:solidFill>
              </a:rPr>
              <a:t>What do we mean by “everyone”?</a:t>
            </a:r>
            <a:endParaRPr sz="3000">
              <a:solidFill>
                <a:srgbClr val="42555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CF0000"/>
                </a:solidFill>
              </a:rPr>
              <a:t>Our courses are accessible to everyone no matter your….</a:t>
            </a:r>
            <a:endParaRPr sz="3000">
              <a:solidFill>
                <a:srgbClr val="425556"/>
              </a:solidFill>
            </a:endParaRPr>
          </a:p>
        </p:txBody>
      </p:sp>
      <p:sp>
        <p:nvSpPr>
          <p:cNvPr id="176" name="Google Shape;176;p25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3231012" y="2758075"/>
            <a:ext cx="19005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CF0000"/>
                </a:solidFill>
              </a:rPr>
              <a:t>Education</a:t>
            </a:r>
            <a:endParaRPr sz="2500">
              <a:solidFill>
                <a:srgbClr val="42555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5556"/>
                </a:solidFill>
              </a:rPr>
              <a:t>From apprenticeships to PhDs 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725" y="1715063"/>
            <a:ext cx="1190863" cy="10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738363" y="2758075"/>
            <a:ext cx="2013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CF0000"/>
                </a:solidFill>
              </a:rPr>
              <a:t>Age</a:t>
            </a:r>
            <a:endParaRPr sz="2700">
              <a:solidFill>
                <a:srgbClr val="C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5556"/>
                </a:solidFill>
              </a:rPr>
              <a:t>From teenagers to retirees</a:t>
            </a:r>
            <a:endParaRPr>
              <a:solidFill>
                <a:srgbClr val="425556"/>
              </a:solidFill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400" y="1636473"/>
            <a:ext cx="1268375" cy="11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5610525" y="2758075"/>
            <a:ext cx="23445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CF0000"/>
                </a:solidFill>
              </a:rPr>
              <a:t>Occupation</a:t>
            </a:r>
            <a:endParaRPr sz="2700">
              <a:solidFill>
                <a:srgbClr val="C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5556"/>
                </a:solidFill>
              </a:rPr>
              <a:t>From students to parents, from marketers to scientists and everything in between  </a:t>
            </a: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050" y="18063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866325" y="195275"/>
            <a:ext cx="6734700" cy="8127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25556"/>
                </a:solidFill>
              </a:rPr>
              <a:t>What you can expect from an EPFL Extension School learning experience </a:t>
            </a:r>
            <a:endParaRPr sz="3000">
              <a:solidFill>
                <a:srgbClr val="425556"/>
              </a:solidFill>
            </a:endParaRPr>
          </a:p>
        </p:txBody>
      </p:sp>
      <p:sp>
        <p:nvSpPr>
          <p:cNvPr id="189" name="Google Shape;189;p26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640" y="1685794"/>
            <a:ext cx="812650" cy="8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66650" y="252102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12400" y="77786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139425" y="34900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2650" y="314457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3466" y="160661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39948" y="163493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50609" y="159874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/>
          <p:nvPr/>
        </p:nvSpPr>
        <p:spPr>
          <a:xfrm>
            <a:off x="897100" y="3830900"/>
            <a:ext cx="16710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25556"/>
                </a:solidFill>
              </a:rPr>
              <a:t>EPFL COS diploma</a:t>
            </a:r>
            <a:endParaRPr sz="1200" b="1">
              <a:solidFill>
                <a:srgbClr val="425556"/>
              </a:solidFill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7165129" y="3787811"/>
            <a:ext cx="16989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25556"/>
                </a:solidFill>
              </a:rPr>
              <a:t>One-to-one support </a:t>
            </a:r>
            <a:endParaRPr sz="1200" b="1">
              <a:solidFill>
                <a:srgbClr val="425556"/>
              </a:solidFill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4929971" y="3787797"/>
            <a:ext cx="18258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25556"/>
                </a:solidFill>
              </a:rPr>
              <a:t>Capstone project </a:t>
            </a:r>
            <a:endParaRPr sz="1200" b="1">
              <a:solidFill>
                <a:srgbClr val="425556"/>
              </a:solidFill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2784942" y="2360150"/>
            <a:ext cx="1107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25556"/>
                </a:solidFill>
              </a:rPr>
              <a:t>100% online</a:t>
            </a:r>
            <a:endParaRPr sz="1200" b="1">
              <a:solidFill>
                <a:srgbClr val="425556"/>
              </a:solidFill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4884701" y="2351375"/>
            <a:ext cx="1941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25556"/>
                </a:solidFill>
              </a:rPr>
              <a:t>Projects &amp; coursework</a:t>
            </a:r>
            <a:endParaRPr sz="1200" b="1">
              <a:solidFill>
                <a:srgbClr val="425556"/>
              </a:solidFill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2809021" y="3819897"/>
            <a:ext cx="12900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25556"/>
                </a:solidFill>
              </a:rPr>
              <a:t>Self paced</a:t>
            </a:r>
            <a:endParaRPr sz="1200" b="1">
              <a:solidFill>
                <a:srgbClr val="425556"/>
              </a:solidFill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7158728" y="2349963"/>
            <a:ext cx="20235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25556"/>
                </a:solidFill>
              </a:rPr>
              <a:t>EPFL Instructors </a:t>
            </a:r>
            <a:endParaRPr sz="1200" b="1">
              <a:solidFill>
                <a:srgbClr val="425556"/>
              </a:solidFill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806913" y="1064950"/>
            <a:ext cx="17139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F0000"/>
                </a:solidFill>
              </a:rPr>
              <a:t>Quality</a:t>
            </a:r>
            <a:endParaRPr>
              <a:solidFill>
                <a:srgbClr val="CF0000"/>
              </a:solidFill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7123413" y="1044513"/>
            <a:ext cx="17406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F0000"/>
                </a:solidFill>
              </a:rPr>
              <a:t>Support </a:t>
            </a:r>
            <a:endParaRPr>
              <a:solidFill>
                <a:srgbClr val="CF0000"/>
              </a:solidFill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897100" y="2359575"/>
            <a:ext cx="1539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25556"/>
                </a:solidFill>
              </a:rPr>
              <a:t>EPFL education</a:t>
            </a:r>
            <a:endParaRPr sz="1200" b="1">
              <a:solidFill>
                <a:srgbClr val="425556"/>
              </a:solidFill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2664925" y="1064950"/>
            <a:ext cx="19416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F0000"/>
                </a:solidFill>
              </a:rPr>
              <a:t>Flexibility </a:t>
            </a:r>
            <a:endParaRPr>
              <a:solidFill>
                <a:srgbClr val="CF0000"/>
              </a:solidFill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4834121" y="1064950"/>
            <a:ext cx="20235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CF0000"/>
                </a:solidFill>
              </a:rPr>
              <a:t>Hands-on</a:t>
            </a:r>
            <a:endParaRPr>
              <a:solidFill>
                <a:srgbClr val="CF0000"/>
              </a:solidFill>
            </a:endParaRPr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20675" y="311466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99039" y="311365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59996" y="3032058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>
            <a:spLocks noGrp="1"/>
          </p:cNvSpPr>
          <p:nvPr>
            <p:ph type="title"/>
          </p:nvPr>
        </p:nvSpPr>
        <p:spPr>
          <a:xfrm>
            <a:off x="904875" y="196350"/>
            <a:ext cx="76044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25556"/>
                </a:solidFill>
              </a:rPr>
              <a:t>Your Course Instructors</a:t>
            </a:r>
            <a:endParaRPr sz="3000">
              <a:solidFill>
                <a:srgbClr val="42555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F0000"/>
                </a:solidFill>
              </a:rPr>
              <a:t>Dedicated to sharing their passion for digital &amp; data literacy and professional skill building </a:t>
            </a:r>
            <a:r>
              <a:rPr lang="en-US" sz="3000">
                <a:solidFill>
                  <a:srgbClr val="425556"/>
                </a:solidFill>
              </a:rPr>
              <a:t> </a:t>
            </a:r>
            <a:endParaRPr sz="3000">
              <a:solidFill>
                <a:srgbClr val="425556"/>
              </a:solidFill>
            </a:endParaRPr>
          </a:p>
        </p:txBody>
      </p:sp>
      <p:sp>
        <p:nvSpPr>
          <p:cNvPr id="219" name="Google Shape;219;p27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1550"/>
            <a:ext cx="4398512" cy="12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50" y="2812800"/>
            <a:ext cx="4419601" cy="123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0900" y="1421541"/>
            <a:ext cx="4419600" cy="1268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777463"/>
            <a:ext cx="4398500" cy="1217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title"/>
          </p:nvPr>
        </p:nvSpPr>
        <p:spPr>
          <a:xfrm>
            <a:off x="876550" y="195271"/>
            <a:ext cx="81888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25556"/>
              </a:buClr>
              <a:buSzPts val="3200"/>
              <a:buFont typeface="Arial"/>
              <a:buNone/>
            </a:pPr>
            <a:r>
              <a:rPr lang="en-US" sz="3000">
                <a:solidFill>
                  <a:srgbClr val="425556"/>
                </a:solidFill>
              </a:rPr>
              <a:t>We accompany you from the discovery of knowledge to the deepening of the most sought-after skills.</a:t>
            </a:r>
            <a:endParaRPr sz="3000"/>
          </a:p>
        </p:txBody>
      </p:sp>
      <p:sp>
        <p:nvSpPr>
          <p:cNvPr id="229" name="Google Shape;229;p28"/>
          <p:cNvSpPr txBox="1">
            <a:spLocks noGrp="1"/>
          </p:cNvSpPr>
          <p:nvPr>
            <p:ph type="sldNum" idx="12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30" name="Google Shape;230;p28"/>
          <p:cNvSpPr/>
          <p:nvPr/>
        </p:nvSpPr>
        <p:spPr>
          <a:xfrm>
            <a:off x="5075765" y="1642608"/>
            <a:ext cx="36951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1039275" y="2074675"/>
            <a:ext cx="72456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highlight>
                  <a:schemeClr val="accent1"/>
                </a:highlight>
              </a:rPr>
              <a:t>Which course is </a:t>
            </a:r>
            <a:br>
              <a:rPr lang="en-US" sz="3600">
                <a:solidFill>
                  <a:schemeClr val="lt1"/>
                </a:solidFill>
                <a:highlight>
                  <a:schemeClr val="accent1"/>
                </a:highlight>
              </a:rPr>
            </a:br>
            <a:r>
              <a:rPr lang="en-US" sz="3600">
                <a:solidFill>
                  <a:schemeClr val="lt1"/>
                </a:solidFill>
                <a:highlight>
                  <a:schemeClr val="accent1"/>
                </a:highlight>
              </a:rPr>
              <a:t>	the right for me?</a:t>
            </a:r>
            <a:endParaRPr sz="2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3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413C3A"/>
      </a:hlink>
      <a:folHlink>
        <a:srgbClr val="FA5D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671</Words>
  <Application>Microsoft Macintosh PowerPoint</Application>
  <PresentationFormat>On-screen Show (16:9)</PresentationFormat>
  <Paragraphs>143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Libre Franklin</vt:lpstr>
      <vt:lpstr>NTR</vt:lpstr>
      <vt:lpstr>Thème Office</vt:lpstr>
      <vt:lpstr>PowerPoint Presentation</vt:lpstr>
      <vt:lpstr>Before we start…</vt:lpstr>
      <vt:lpstr>Discover what’s happening behind the scenes!</vt:lpstr>
      <vt:lpstr>Meet Marcel Salathé,  our Founder &amp; Academic Director</vt:lpstr>
      <vt:lpstr>Why are digital skills so important  for everyone?  </vt:lpstr>
      <vt:lpstr>What do we mean by “everyone”? Our courses are accessible to everyone no matter your….</vt:lpstr>
      <vt:lpstr>What you can expect from an EPFL Extension School learning experience </vt:lpstr>
      <vt:lpstr>Your Course Instructors Dedicated to sharing their passion for digital &amp; data literacy and professional skill building  </vt:lpstr>
      <vt:lpstr>We accompany you from the discovery of knowledge to the deepening of the most sought-after skills.</vt:lpstr>
      <vt:lpstr>Develop Integrate digital literacy into your work </vt:lpstr>
      <vt:lpstr>Deepen Develop products and applications and explore new technologies  </vt:lpstr>
      <vt:lpstr>New course launching early 2021 Introduction to Digital Skills </vt:lpstr>
      <vt:lpstr>Your Learner Experience Managers  Here to ensure you get the most out your learning experience </vt:lpstr>
      <vt:lpstr>Our proprietary learning platform Join us for a tour!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modified xsi:type="dcterms:W3CDTF">2020-12-01T09:44:56Z</dcterms:modified>
</cp:coreProperties>
</file>